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13716000" cx="24384000"/>
  <p:notesSz cx="6858000" cy="9144000"/>
  <p:embeddedFontLst>
    <p:embeddedFont>
      <p:font typeface="Merriweather Sans"/>
      <p:regular r:id="rId53"/>
      <p:bold r:id="rId54"/>
      <p:italic r:id="rId55"/>
      <p:boldItalic r:id="rId56"/>
    </p:embeddedFont>
    <p:embeddedFont>
      <p:font typeface="Helvetica Neue"/>
      <p:regular r:id="rId57"/>
      <p:bold r:id="rId58"/>
      <p:italic r:id="rId59"/>
      <p:boldItalic r:id="rId60"/>
    </p:embeddedFont>
    <p:embeddedFont>
      <p:font typeface="Gill Sans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000000"/>
          </p15:clr>
        </p15:guide>
        <p15:guide id="2" pos="76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GillSans-bold.fntdata"/><Relationship Id="rId61" Type="http://schemas.openxmlformats.org/officeDocument/2006/relationships/font" Target="fonts/GillSans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MerriweatherSans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MerriweatherSans-italic.fntdata"/><Relationship Id="rId10" Type="http://schemas.openxmlformats.org/officeDocument/2006/relationships/slide" Target="slides/slide5.xml"/><Relationship Id="rId54" Type="http://schemas.openxmlformats.org/officeDocument/2006/relationships/font" Target="fonts/MerriweatherSans-bold.fntdata"/><Relationship Id="rId13" Type="http://schemas.openxmlformats.org/officeDocument/2006/relationships/slide" Target="slides/slide8.xml"/><Relationship Id="rId57" Type="http://schemas.openxmlformats.org/officeDocument/2006/relationships/font" Target="fonts/HelveticaNeue-regular.fntdata"/><Relationship Id="rId12" Type="http://schemas.openxmlformats.org/officeDocument/2006/relationships/slide" Target="slides/slide7.xml"/><Relationship Id="rId56" Type="http://schemas.openxmlformats.org/officeDocument/2006/relationships/font" Target="fonts/MerriweatherSans-boldItalic.fntdata"/><Relationship Id="rId15" Type="http://schemas.openxmlformats.org/officeDocument/2006/relationships/slide" Target="slides/slide10.xml"/><Relationship Id="rId59" Type="http://schemas.openxmlformats.org/officeDocument/2006/relationships/font" Target="fonts/HelveticaNeue-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4" name="Google Shape;434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Changed the position of the sentences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The more members we have the bigger will be the impact.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6" name="Google Shape;626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Changed the position of the sentences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The more members we have the bigger will be the impact.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Change the background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DGC14 MD Content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315890" y="267890"/>
            <a:ext cx="17718751" cy="13126642"/>
          </a:xfrm>
          <a:prstGeom prst="rect">
            <a:avLst/>
          </a:prstGeom>
          <a:solidFill>
            <a:srgbClr val="EBEBEB"/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Gill Sans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folie">
  <p:cSld name="Titelfolie 3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type="title"/>
          </p:nvPr>
        </p:nvSpPr>
        <p:spPr>
          <a:xfrm>
            <a:off x="4419599" y="3689350"/>
            <a:ext cx="15544802" cy="408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Calibri"/>
              <a:buNone/>
              <a:defRPr b="0" i="0" sz="8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5791200" y="7772400"/>
            <a:ext cx="12801600" cy="59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16154400" y="12553830"/>
            <a:ext cx="4267200" cy="525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folie">
  <p:cSld name="Titelfolie 4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type="title"/>
          </p:nvPr>
        </p:nvSpPr>
        <p:spPr>
          <a:xfrm>
            <a:off x="4419599" y="3689350"/>
            <a:ext cx="15544802" cy="408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Calibri"/>
              <a:buNone/>
              <a:defRPr b="0" i="0" sz="8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5791200" y="7772400"/>
            <a:ext cx="12801600" cy="59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16154400" y="12553830"/>
            <a:ext cx="4267200" cy="525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folie">
  <p:cSld name="Titelfolie 5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4419599" y="3689350"/>
            <a:ext cx="15544802" cy="408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Calibri"/>
              <a:buNone/>
              <a:defRPr b="0" i="0" sz="8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5791200" y="7772400"/>
            <a:ext cx="12801600" cy="59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16154400" y="12553830"/>
            <a:ext cx="4267200" cy="525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folie">
  <p:cSld name="Titelfolie 6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4419599" y="3689350"/>
            <a:ext cx="15544802" cy="408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Calibri"/>
              <a:buNone/>
              <a:defRPr b="0" i="0" sz="8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5791200" y="7772400"/>
            <a:ext cx="12801600" cy="59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16154400" y="12292727"/>
            <a:ext cx="4267200" cy="525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ward Page">
  <p:cSld name="Award Pag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15031641" y="13412391"/>
            <a:ext cx="6000751" cy="285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SDN Members’ Day 2015</a:t>
            </a: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3048000" y="12983765"/>
            <a:ext cx="18288001" cy="73391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Gill Sans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3333505" y="13153869"/>
            <a:ext cx="6958879" cy="393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@SDNetwork   #ServiceDesignAward2017</a:t>
            </a: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14120567" y="13153869"/>
            <a:ext cx="6958879" cy="393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www.service-design-network.org/award-about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7383" y="12927364"/>
            <a:ext cx="2089234" cy="84671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eneral">
  <p:cSld name="General 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15031641" y="13412391"/>
            <a:ext cx="6000751" cy="285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SDN Members’ Day 2014</a:t>
            </a:r>
            <a:endParaRPr/>
          </a:p>
        </p:txBody>
      </p:sp>
      <p:sp>
        <p:nvSpPr>
          <p:cNvPr id="72" name="Google Shape;72;p16"/>
          <p:cNvSpPr/>
          <p:nvPr/>
        </p:nvSpPr>
        <p:spPr>
          <a:xfrm>
            <a:off x="3048000" y="12983765"/>
            <a:ext cx="18288001" cy="73391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Gill Sans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3333505" y="13153869"/>
            <a:ext cx="6958879" cy="393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@SDNetwork</a:t>
            </a: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14120567" y="13153869"/>
            <a:ext cx="6958879" cy="393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www.service-design-network.org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7383" y="12927364"/>
            <a:ext cx="2089234" cy="84671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eneral">
  <p:cSld name="General 3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/>
          <p:nvPr/>
        </p:nvSpPr>
        <p:spPr>
          <a:xfrm>
            <a:off x="15031641" y="13412391"/>
            <a:ext cx="6000751" cy="285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SDN Members’ Day 2014</a:t>
            </a:r>
            <a:endParaRPr/>
          </a:p>
        </p:txBody>
      </p:sp>
      <p:sp>
        <p:nvSpPr>
          <p:cNvPr id="79" name="Google Shape;79;p17"/>
          <p:cNvSpPr/>
          <p:nvPr/>
        </p:nvSpPr>
        <p:spPr>
          <a:xfrm>
            <a:off x="3048000" y="12983765"/>
            <a:ext cx="18288001" cy="73391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Gill Sans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0" name="Google Shape;80;p17"/>
          <p:cNvSpPr/>
          <p:nvPr/>
        </p:nvSpPr>
        <p:spPr>
          <a:xfrm>
            <a:off x="3333505" y="13153869"/>
            <a:ext cx="6958879" cy="393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@SDNetwork</a:t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14120569" y="13153869"/>
            <a:ext cx="6958878" cy="393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www.service-design-network.org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7382" y="12927364"/>
            <a:ext cx="2089235" cy="84671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DGC14 MD Divider copy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12787267"/>
            <a:ext cx="24384001" cy="928801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57995" y="12797666"/>
            <a:ext cx="2268145" cy="9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136155" y="12786631"/>
            <a:ext cx="6106401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19184723" y="12739072"/>
            <a:ext cx="6106401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www.service-design-network.org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DGC14 MD Divider">
  <p:cSld name="SDGC14 MD Divi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53589" y="-184609"/>
            <a:ext cx="24491178" cy="14085218"/>
          </a:xfrm>
          <a:prstGeom prst="rect">
            <a:avLst/>
          </a:prstGeom>
          <a:solidFill>
            <a:srgbClr val="BCD143"/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Gill Sans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-1" y="12787267"/>
            <a:ext cx="24384001" cy="928801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57995" y="12797666"/>
            <a:ext cx="2268145" cy="9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/>
          <p:nvPr/>
        </p:nvSpPr>
        <p:spPr>
          <a:xfrm>
            <a:off x="136155" y="12748531"/>
            <a:ext cx="6106401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19184723" y="12739072"/>
            <a:ext cx="6106401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www.service-design-network.org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eneral">
  <p:cSld name="General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17475200" y="11852924"/>
            <a:ext cx="5689600" cy="870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folie">
  <p:cSld name="Titelfoli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4419599" y="3689350"/>
            <a:ext cx="15544802" cy="408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Calibri"/>
              <a:buNone/>
              <a:defRPr b="0" i="0" sz="8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5791200" y="7772400"/>
            <a:ext cx="12801600" cy="59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16154400" y="12553830"/>
            <a:ext cx="4267200" cy="525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DGC14 MD Content">
  <p:cSld name="SDGC14 M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3315890" y="267890"/>
            <a:ext cx="17718751" cy="13126642"/>
          </a:xfrm>
          <a:prstGeom prst="rect">
            <a:avLst/>
          </a:prstGeom>
          <a:solidFill>
            <a:srgbClr val="EBEBEB"/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Gill Sans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" name="Google Shape;33;p7"/>
          <p:cNvSpPr/>
          <p:nvPr/>
        </p:nvSpPr>
        <p:spPr>
          <a:xfrm>
            <a:off x="15031641" y="13412391"/>
            <a:ext cx="6000751" cy="285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SDN Members’ Day 2014</a:t>
            </a:r>
            <a:endParaRPr/>
          </a:p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DGC14 MD Divider">
  <p:cSld name="SDGC14 MD Divider 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3315890" y="267890"/>
            <a:ext cx="17718751" cy="13126642"/>
          </a:xfrm>
          <a:prstGeom prst="rect">
            <a:avLst/>
          </a:prstGeom>
          <a:solidFill>
            <a:srgbClr val="BCD143"/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Gill Sans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" name="Google Shape;37;p8"/>
          <p:cNvSpPr/>
          <p:nvPr/>
        </p:nvSpPr>
        <p:spPr>
          <a:xfrm>
            <a:off x="15031641" y="13412391"/>
            <a:ext cx="6000751" cy="285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SDN Members’ Day 2014</a:t>
            </a:r>
            <a:endParaRPr/>
          </a:p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DGC14 MD Content">
  <p:cSld name="SDGC14 MD Content 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3315890" y="267890"/>
            <a:ext cx="17718751" cy="13126642"/>
          </a:xfrm>
          <a:prstGeom prst="rect">
            <a:avLst/>
          </a:prstGeom>
          <a:solidFill>
            <a:srgbClr val="EBEBEB"/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Gill Sans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" name="Google Shape;41;p9"/>
          <p:cNvSpPr/>
          <p:nvPr/>
        </p:nvSpPr>
        <p:spPr>
          <a:xfrm>
            <a:off x="15031641" y="13412391"/>
            <a:ext cx="6000751" cy="285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SDN Management Oct. 2015</a:t>
            </a:r>
            <a:endParaRPr/>
          </a:p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11935767" y="13019484"/>
            <a:ext cx="494607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folie">
  <p:cSld name="Titelfolie 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4419599" y="3689350"/>
            <a:ext cx="15544802" cy="408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600"/>
              <a:buFont typeface="Calibri"/>
              <a:buNone/>
              <a:defRPr b="0" i="0" sz="8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5791200" y="7772400"/>
            <a:ext cx="12801600" cy="59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16154400" y="12553830"/>
            <a:ext cx="4267200" cy="52578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Calibri"/>
              <a:buNone/>
              <a:defRPr b="0" i="0" sz="2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653366" y="2743199"/>
            <a:ext cx="19507201" cy="2133601"/>
          </a:xfrm>
          <a:prstGeom prst="rect">
            <a:avLst/>
          </a:prstGeom>
          <a:noFill/>
          <a:ln>
            <a:noFill/>
          </a:ln>
        </p:spPr>
        <p:txBody>
          <a:bodyPr anchorCtr="0" anchor="t" bIns="243775" lIns="243775" spcFirstLastPara="1" rIns="243775" wrap="square" tIns="2437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400"/>
              <a:buFont typeface="Arial"/>
              <a:buNone/>
              <a:defRPr b="0" i="0" sz="7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3610166" y="4876800"/>
            <a:ext cx="9550401" cy="88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75" lIns="243775" spcFirstLastPara="1" rIns="243775" wrap="square" tIns="243775"/>
          <a:lstStyle>
            <a:lvl1pPr indent="-228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7475200" y="11852924"/>
            <a:ext cx="5689600" cy="870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g"/><Relationship Id="rId4" Type="http://schemas.openxmlformats.org/officeDocument/2006/relationships/image" Target="../media/image127.jpg"/><Relationship Id="rId9" Type="http://schemas.openxmlformats.org/officeDocument/2006/relationships/image" Target="../media/image23.jpg"/><Relationship Id="rId5" Type="http://schemas.openxmlformats.org/officeDocument/2006/relationships/image" Target="../media/image20.jpg"/><Relationship Id="rId6" Type="http://schemas.openxmlformats.org/officeDocument/2006/relationships/image" Target="../media/image15.jpg"/><Relationship Id="rId7" Type="http://schemas.openxmlformats.org/officeDocument/2006/relationships/image" Target="../media/image21.jpg"/><Relationship Id="rId8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Relationship Id="rId4" Type="http://schemas.openxmlformats.org/officeDocument/2006/relationships/image" Target="../media/image15.jpg"/><Relationship Id="rId5" Type="http://schemas.openxmlformats.org/officeDocument/2006/relationships/image" Target="../media/image23.jpg"/><Relationship Id="rId6" Type="http://schemas.openxmlformats.org/officeDocument/2006/relationships/image" Target="../media/image19.jpg"/><Relationship Id="rId7" Type="http://schemas.openxmlformats.org/officeDocument/2006/relationships/image" Target="../media/image2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7.jpg"/><Relationship Id="rId4" Type="http://schemas.openxmlformats.org/officeDocument/2006/relationships/image" Target="../media/image20.jpg"/><Relationship Id="rId5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Relationship Id="rId4" Type="http://schemas.openxmlformats.org/officeDocument/2006/relationships/image" Target="../media/image27.jpg"/><Relationship Id="rId9" Type="http://schemas.openxmlformats.org/officeDocument/2006/relationships/image" Target="../media/image33.jpg"/><Relationship Id="rId5" Type="http://schemas.openxmlformats.org/officeDocument/2006/relationships/image" Target="../media/image34.jpg"/><Relationship Id="rId6" Type="http://schemas.openxmlformats.org/officeDocument/2006/relationships/image" Target="../media/image29.jpg"/><Relationship Id="rId7" Type="http://schemas.openxmlformats.org/officeDocument/2006/relationships/image" Target="../media/image30.png"/><Relationship Id="rId8" Type="http://schemas.openxmlformats.org/officeDocument/2006/relationships/image" Target="../media/image3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Relationship Id="rId4" Type="http://schemas.openxmlformats.org/officeDocument/2006/relationships/image" Target="../media/image45.jpg"/><Relationship Id="rId5" Type="http://schemas.openxmlformats.org/officeDocument/2006/relationships/image" Target="../media/image56.png"/><Relationship Id="rId6" Type="http://schemas.openxmlformats.org/officeDocument/2006/relationships/image" Target="../media/image5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3.jpg"/><Relationship Id="rId10" Type="http://schemas.openxmlformats.org/officeDocument/2006/relationships/image" Target="../media/image61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Relationship Id="rId4" Type="http://schemas.openxmlformats.org/officeDocument/2006/relationships/image" Target="../media/image49.png"/><Relationship Id="rId9" Type="http://schemas.openxmlformats.org/officeDocument/2006/relationships/image" Target="../media/image57.png"/><Relationship Id="rId5" Type="http://schemas.openxmlformats.org/officeDocument/2006/relationships/image" Target="../media/image54.jpg"/><Relationship Id="rId6" Type="http://schemas.openxmlformats.org/officeDocument/2006/relationships/image" Target="../media/image53.jpg"/><Relationship Id="rId7" Type="http://schemas.openxmlformats.org/officeDocument/2006/relationships/image" Target="../media/image60.png"/><Relationship Id="rId8" Type="http://schemas.openxmlformats.org/officeDocument/2006/relationships/image" Target="../media/image6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8.png"/><Relationship Id="rId4" Type="http://schemas.openxmlformats.org/officeDocument/2006/relationships/image" Target="../media/image65.png"/><Relationship Id="rId5" Type="http://schemas.openxmlformats.org/officeDocument/2006/relationships/image" Target="../media/image64.png"/><Relationship Id="rId6" Type="http://schemas.openxmlformats.org/officeDocument/2006/relationships/image" Target="../media/image67.png"/><Relationship Id="rId7" Type="http://schemas.openxmlformats.org/officeDocument/2006/relationships/image" Target="../media/image6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6.png"/><Relationship Id="rId4" Type="http://schemas.openxmlformats.org/officeDocument/2006/relationships/image" Target="../media/image95.png"/><Relationship Id="rId5" Type="http://schemas.openxmlformats.org/officeDocument/2006/relationships/image" Target="../media/image76.png"/><Relationship Id="rId6" Type="http://schemas.openxmlformats.org/officeDocument/2006/relationships/image" Target="../media/image72.png"/><Relationship Id="rId7" Type="http://schemas.openxmlformats.org/officeDocument/2006/relationships/image" Target="../media/image7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71.png"/><Relationship Id="rId5" Type="http://schemas.openxmlformats.org/officeDocument/2006/relationships/image" Target="../media/image7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8.jpg"/><Relationship Id="rId4" Type="http://schemas.openxmlformats.org/officeDocument/2006/relationships/image" Target="../media/image75.jpg"/><Relationship Id="rId5" Type="http://schemas.openxmlformats.org/officeDocument/2006/relationships/image" Target="../media/image77.jpg"/><Relationship Id="rId6" Type="http://schemas.openxmlformats.org/officeDocument/2006/relationships/image" Target="../media/image8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2.png"/><Relationship Id="rId4" Type="http://schemas.openxmlformats.org/officeDocument/2006/relationships/image" Target="../media/image87.png"/><Relationship Id="rId5" Type="http://schemas.openxmlformats.org/officeDocument/2006/relationships/image" Target="../media/image70.png"/><Relationship Id="rId6" Type="http://schemas.openxmlformats.org/officeDocument/2006/relationships/image" Target="../media/image8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5.png"/></Relationships>
</file>

<file path=ppt/slides/_rels/slide3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4.jpg"/><Relationship Id="rId22" Type="http://schemas.openxmlformats.org/officeDocument/2006/relationships/image" Target="../media/image105.png"/><Relationship Id="rId21" Type="http://schemas.openxmlformats.org/officeDocument/2006/relationships/image" Target="../media/image125.png"/><Relationship Id="rId24" Type="http://schemas.openxmlformats.org/officeDocument/2006/relationships/image" Target="../media/image108.png"/><Relationship Id="rId23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4.png"/><Relationship Id="rId4" Type="http://schemas.openxmlformats.org/officeDocument/2006/relationships/image" Target="../media/image86.png"/><Relationship Id="rId9" Type="http://schemas.openxmlformats.org/officeDocument/2006/relationships/image" Target="../media/image92.png"/><Relationship Id="rId26" Type="http://schemas.openxmlformats.org/officeDocument/2006/relationships/image" Target="../media/image112.png"/><Relationship Id="rId25" Type="http://schemas.openxmlformats.org/officeDocument/2006/relationships/image" Target="../media/image106.png"/><Relationship Id="rId28" Type="http://schemas.openxmlformats.org/officeDocument/2006/relationships/image" Target="../media/image118.png"/><Relationship Id="rId27" Type="http://schemas.openxmlformats.org/officeDocument/2006/relationships/image" Target="../media/image115.jpg"/><Relationship Id="rId5" Type="http://schemas.openxmlformats.org/officeDocument/2006/relationships/image" Target="../media/image99.png"/><Relationship Id="rId6" Type="http://schemas.openxmlformats.org/officeDocument/2006/relationships/image" Target="../media/image91.png"/><Relationship Id="rId29" Type="http://schemas.openxmlformats.org/officeDocument/2006/relationships/image" Target="../media/image121.png"/><Relationship Id="rId7" Type="http://schemas.openxmlformats.org/officeDocument/2006/relationships/image" Target="../media/image88.jpg"/><Relationship Id="rId8" Type="http://schemas.openxmlformats.org/officeDocument/2006/relationships/image" Target="../media/image90.jpg"/><Relationship Id="rId11" Type="http://schemas.openxmlformats.org/officeDocument/2006/relationships/image" Target="../media/image100.png"/><Relationship Id="rId10" Type="http://schemas.openxmlformats.org/officeDocument/2006/relationships/image" Target="../media/image98.png"/><Relationship Id="rId13" Type="http://schemas.openxmlformats.org/officeDocument/2006/relationships/image" Target="../media/image94.png"/><Relationship Id="rId12" Type="http://schemas.openxmlformats.org/officeDocument/2006/relationships/image" Target="../media/image97.jpg"/><Relationship Id="rId15" Type="http://schemas.openxmlformats.org/officeDocument/2006/relationships/image" Target="../media/image93.png"/><Relationship Id="rId14" Type="http://schemas.openxmlformats.org/officeDocument/2006/relationships/image" Target="../media/image96.png"/><Relationship Id="rId17" Type="http://schemas.openxmlformats.org/officeDocument/2006/relationships/image" Target="../media/image102.png"/><Relationship Id="rId16" Type="http://schemas.openxmlformats.org/officeDocument/2006/relationships/image" Target="../media/image103.png"/><Relationship Id="rId19" Type="http://schemas.openxmlformats.org/officeDocument/2006/relationships/image" Target="../media/image101.jpg"/><Relationship Id="rId18" Type="http://schemas.openxmlformats.org/officeDocument/2006/relationships/image" Target="../media/image10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1.png"/><Relationship Id="rId4" Type="http://schemas.openxmlformats.org/officeDocument/2006/relationships/image" Target="../media/image126.png"/><Relationship Id="rId5" Type="http://schemas.openxmlformats.org/officeDocument/2006/relationships/image" Target="../media/image114.jpg"/><Relationship Id="rId6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6.jpg"/><Relationship Id="rId4" Type="http://schemas.openxmlformats.org/officeDocument/2006/relationships/image" Target="../media/image1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7.jp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8.jp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16.png"/><Relationship Id="rId8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24384000" cy="1371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EFD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/>
          <p:nvPr/>
        </p:nvSpPr>
        <p:spPr>
          <a:xfrm>
            <a:off x="7329619" y="1272815"/>
            <a:ext cx="9724762" cy="8788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rgbClr val="A6A6A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MANAGEMENT BOARD</a:t>
            </a:r>
            <a:endParaRPr/>
          </a:p>
        </p:txBody>
      </p:sp>
      <p:sp>
        <p:nvSpPr>
          <p:cNvPr id="205" name="Google Shape;205;p27"/>
          <p:cNvSpPr/>
          <p:nvPr/>
        </p:nvSpPr>
        <p:spPr>
          <a:xfrm>
            <a:off x="7904691" y="5881511"/>
            <a:ext cx="3991330" cy="14630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Shelley Evenson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Fjord</a:t>
            </a:r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12646025" y="5881511"/>
            <a:ext cx="3991329" cy="18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Jesse Grimes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Informaat</a:t>
            </a: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12646025" y="10284178"/>
            <a:ext cx="3991329" cy="18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Alex Nisbett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Designit</a:t>
            </a:r>
            <a:endParaRPr/>
          </a:p>
        </p:txBody>
      </p:sp>
      <p:sp>
        <p:nvSpPr>
          <p:cNvPr id="208" name="Google Shape;208;p27"/>
          <p:cNvSpPr/>
          <p:nvPr/>
        </p:nvSpPr>
        <p:spPr>
          <a:xfrm>
            <a:off x="17387358" y="5881511"/>
            <a:ext cx="3991330" cy="1869442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Jamin Hageman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Capital One</a:t>
            </a:r>
            <a:endParaRPr/>
          </a:p>
        </p:txBody>
      </p:sp>
      <p:sp>
        <p:nvSpPr>
          <p:cNvPr id="209" name="Google Shape;209;p27"/>
          <p:cNvSpPr/>
          <p:nvPr/>
        </p:nvSpPr>
        <p:spPr>
          <a:xfrm>
            <a:off x="7904691" y="10284178"/>
            <a:ext cx="3991330" cy="18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Birgit Mager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KISD</a:t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3163357" y="10284178"/>
            <a:ext cx="3991330" cy="14630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Yigit Kulabas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RE / Design Business</a:t>
            </a: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2354991" y="5881511"/>
            <a:ext cx="5608062" cy="18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Tarja Chydenius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Laurea University Of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Applied Sciences</a:t>
            </a:r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1516" y="3351520"/>
            <a:ext cx="2355056" cy="2355057"/>
          </a:xfrm>
          <a:custGeom>
            <a:rect b="b" l="l" r="r" t="t"/>
            <a:pathLst>
              <a:path extrusionOk="0" h="20595" w="19679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22849" y="3351520"/>
            <a:ext cx="2355056" cy="2355057"/>
          </a:xfrm>
          <a:custGeom>
            <a:rect b="b" l="l" r="r" t="t"/>
            <a:pathLst>
              <a:path extrusionOk="0" h="20595" w="19679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64183" y="3351521"/>
            <a:ext cx="2355055" cy="2355056"/>
          </a:xfrm>
          <a:custGeom>
            <a:rect b="b" l="l" r="r" t="t"/>
            <a:pathLst>
              <a:path extrusionOk="0" h="20595" w="19679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205517" y="3351520"/>
            <a:ext cx="2355055" cy="2355057"/>
          </a:xfrm>
          <a:custGeom>
            <a:rect b="b" l="l" r="r" t="t"/>
            <a:pathLst>
              <a:path extrusionOk="0" h="20595" w="19679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81516" y="7889654"/>
            <a:ext cx="2355056" cy="2355056"/>
          </a:xfrm>
          <a:custGeom>
            <a:rect b="b" l="l" r="r" t="t"/>
            <a:pathLst>
              <a:path extrusionOk="0" h="20595" w="19679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22850" y="7889654"/>
            <a:ext cx="2355056" cy="2355056"/>
          </a:xfrm>
          <a:custGeom>
            <a:rect b="b" l="l" r="r" t="t"/>
            <a:pathLst>
              <a:path extrusionOk="0" h="20595" w="19679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464183" y="7934236"/>
            <a:ext cx="2355056" cy="2266553"/>
          </a:xfrm>
          <a:custGeom>
            <a:rect b="b" l="l" r="r" t="t"/>
            <a:pathLst>
              <a:path extrusionOk="0" h="20557" w="19679">
                <a:moveTo>
                  <a:pt x="6092" y="0"/>
                </a:moveTo>
                <a:cubicBezTo>
                  <a:pt x="4924" y="521"/>
                  <a:pt x="3830" y="1296"/>
                  <a:pt x="2881" y="2325"/>
                </a:cubicBezTo>
                <a:cubicBezTo>
                  <a:pt x="-961" y="6496"/>
                  <a:pt x="-961" y="13259"/>
                  <a:pt x="2881" y="17429"/>
                </a:cubicBezTo>
                <a:cubicBezTo>
                  <a:pt x="6724" y="21600"/>
                  <a:pt x="12954" y="21600"/>
                  <a:pt x="16797" y="17429"/>
                </a:cubicBezTo>
                <a:cubicBezTo>
                  <a:pt x="20639" y="13259"/>
                  <a:pt x="20639" y="6496"/>
                  <a:pt x="16797" y="2325"/>
                </a:cubicBezTo>
                <a:cubicBezTo>
                  <a:pt x="15848" y="1295"/>
                  <a:pt x="14751" y="521"/>
                  <a:pt x="13583" y="0"/>
                </a:cubicBezTo>
                <a:lnTo>
                  <a:pt x="6092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19" name="Google Shape;219;p27"/>
          <p:cNvSpPr/>
          <p:nvPr/>
        </p:nvSpPr>
        <p:spPr>
          <a:xfrm>
            <a:off x="5735240" y="3478592"/>
            <a:ext cx="178628" cy="178628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27"/>
          <p:cNvSpPr/>
          <p:nvPr/>
        </p:nvSpPr>
        <p:spPr>
          <a:xfrm>
            <a:off x="10510440" y="3478592"/>
            <a:ext cx="178628" cy="178628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27"/>
          <p:cNvSpPr/>
          <p:nvPr/>
        </p:nvSpPr>
        <p:spPr>
          <a:xfrm>
            <a:off x="15251773" y="3478592"/>
            <a:ext cx="178628" cy="178628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19993106" y="3478592"/>
            <a:ext cx="178628" cy="178628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3" name="Google Shape;223;p27"/>
          <p:cNvSpPr/>
          <p:nvPr/>
        </p:nvSpPr>
        <p:spPr>
          <a:xfrm>
            <a:off x="5735240" y="7982859"/>
            <a:ext cx="178628" cy="178628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4" name="Google Shape;224;p27"/>
          <p:cNvSpPr/>
          <p:nvPr/>
        </p:nvSpPr>
        <p:spPr>
          <a:xfrm>
            <a:off x="10476573" y="7982859"/>
            <a:ext cx="178628" cy="178628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5" name="Google Shape;225;p27"/>
          <p:cNvSpPr/>
          <p:nvPr/>
        </p:nvSpPr>
        <p:spPr>
          <a:xfrm>
            <a:off x="15251773" y="7982859"/>
            <a:ext cx="178628" cy="178628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7516" y="4885436"/>
            <a:ext cx="2355056" cy="2355056"/>
          </a:xfrm>
          <a:custGeom>
            <a:rect b="b" l="l" r="r" t="t"/>
            <a:pathLst>
              <a:path extrusionOk="0" h="20595" w="19679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1" name="Google Shape;231;p28"/>
          <p:cNvSpPr/>
          <p:nvPr/>
        </p:nvSpPr>
        <p:spPr>
          <a:xfrm>
            <a:off x="982529" y="1272815"/>
            <a:ext cx="8250680" cy="8788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7DD2A"/>
              </a:buClr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rgbClr val="B7DD2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EVENTS BOARD</a:t>
            </a:r>
            <a:endParaRPr/>
          </a:p>
        </p:txBody>
      </p:sp>
      <p:sp>
        <p:nvSpPr>
          <p:cNvPr id="232" name="Google Shape;232;p28"/>
          <p:cNvSpPr/>
          <p:nvPr/>
        </p:nvSpPr>
        <p:spPr>
          <a:xfrm>
            <a:off x="5161490" y="7391475"/>
            <a:ext cx="3991330" cy="18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Jamin Hageman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Capital One</a:t>
            </a:r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9650" y="4885435"/>
            <a:ext cx="2355055" cy="2355057"/>
          </a:xfrm>
          <a:custGeom>
            <a:rect b="b" l="l" r="r" t="t"/>
            <a:pathLst>
              <a:path extrusionOk="0" h="20595" w="19679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4" name="Google Shape;234;p28"/>
          <p:cNvSpPr/>
          <p:nvPr/>
        </p:nvSpPr>
        <p:spPr>
          <a:xfrm>
            <a:off x="1007179" y="7391475"/>
            <a:ext cx="3991330" cy="18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Alex Nisbett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Designit</a:t>
            </a:r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5338" y="4930018"/>
            <a:ext cx="2355055" cy="2266554"/>
          </a:xfrm>
          <a:custGeom>
            <a:rect b="b" l="l" r="r" t="t"/>
            <a:pathLst>
              <a:path extrusionOk="0" h="20557" w="19679">
                <a:moveTo>
                  <a:pt x="6092" y="0"/>
                </a:moveTo>
                <a:cubicBezTo>
                  <a:pt x="4924" y="521"/>
                  <a:pt x="3830" y="1296"/>
                  <a:pt x="2881" y="2325"/>
                </a:cubicBezTo>
                <a:cubicBezTo>
                  <a:pt x="-961" y="6496"/>
                  <a:pt x="-961" y="13259"/>
                  <a:pt x="2881" y="17429"/>
                </a:cubicBezTo>
                <a:cubicBezTo>
                  <a:pt x="6724" y="21600"/>
                  <a:pt x="12954" y="21600"/>
                  <a:pt x="16797" y="17429"/>
                </a:cubicBezTo>
                <a:cubicBezTo>
                  <a:pt x="20639" y="13259"/>
                  <a:pt x="20639" y="6496"/>
                  <a:pt x="16797" y="2325"/>
                </a:cubicBezTo>
                <a:cubicBezTo>
                  <a:pt x="15848" y="1295"/>
                  <a:pt x="14751" y="521"/>
                  <a:pt x="13583" y="0"/>
                </a:cubicBezTo>
                <a:lnTo>
                  <a:pt x="6092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36" name="Google Shape;236;p28"/>
          <p:cNvSpPr/>
          <p:nvPr/>
        </p:nvSpPr>
        <p:spPr>
          <a:xfrm>
            <a:off x="19995091" y="7391475"/>
            <a:ext cx="3991330" cy="18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Ruth Watson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Nile</a:t>
            </a:r>
            <a:endParaRPr/>
          </a:p>
        </p:txBody>
      </p:sp>
      <p:pic>
        <p:nvPicPr>
          <p:cNvPr id="237" name="Google Shape;23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813250" y="4885435"/>
            <a:ext cx="2355055" cy="2355057"/>
          </a:xfrm>
          <a:custGeom>
            <a:rect b="b" l="l" r="r" t="t"/>
            <a:pathLst>
              <a:path extrusionOk="0" h="20595" w="19679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8" name="Google Shape;238;p28"/>
          <p:cNvSpPr/>
          <p:nvPr/>
        </p:nvSpPr>
        <p:spPr>
          <a:xfrm>
            <a:off x="15953669" y="7391475"/>
            <a:ext cx="3991330" cy="18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Atsushi Hasegawa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 Concent</a:t>
            </a:r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771828" y="4885369"/>
            <a:ext cx="2355055" cy="2355014"/>
          </a:xfrm>
          <a:custGeom>
            <a:rect b="b" l="l" r="r" t="t"/>
            <a:pathLst>
              <a:path extrusionOk="0" h="21600" w="19679">
                <a:moveTo>
                  <a:pt x="9839" y="0"/>
                </a:moveTo>
                <a:cubicBezTo>
                  <a:pt x="7321" y="0"/>
                  <a:pt x="4803" y="1054"/>
                  <a:pt x="2881" y="3163"/>
                </a:cubicBezTo>
                <a:cubicBezTo>
                  <a:pt x="-961" y="7381"/>
                  <a:pt x="-961" y="14219"/>
                  <a:pt x="2881" y="18437"/>
                </a:cubicBezTo>
                <a:cubicBezTo>
                  <a:pt x="4803" y="20546"/>
                  <a:pt x="7321" y="21600"/>
                  <a:pt x="9839" y="21600"/>
                </a:cubicBezTo>
                <a:cubicBezTo>
                  <a:pt x="12357" y="21600"/>
                  <a:pt x="14875" y="20546"/>
                  <a:pt x="16797" y="18437"/>
                </a:cubicBezTo>
                <a:cubicBezTo>
                  <a:pt x="20639" y="14219"/>
                  <a:pt x="20639" y="7381"/>
                  <a:pt x="16797" y="3163"/>
                </a:cubicBezTo>
                <a:cubicBezTo>
                  <a:pt x="14875" y="1054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40" name="Google Shape;240;p28"/>
          <p:cNvSpPr/>
          <p:nvPr/>
        </p:nvSpPr>
        <p:spPr>
          <a:xfrm>
            <a:off x="13086953" y="1272815"/>
            <a:ext cx="9724762" cy="8788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C68A1"/>
              </a:buClr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rgbClr val="8C68A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CHAPTER BOARD</a:t>
            </a:r>
            <a:endParaRPr/>
          </a:p>
        </p:txBody>
      </p:sp>
      <p:sp>
        <p:nvSpPr>
          <p:cNvPr id="241" name="Google Shape;241;p28"/>
          <p:cNvSpPr/>
          <p:nvPr/>
        </p:nvSpPr>
        <p:spPr>
          <a:xfrm>
            <a:off x="3703240" y="5036458"/>
            <a:ext cx="178628" cy="178628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2" name="Google Shape;242;p28"/>
          <p:cNvSpPr/>
          <p:nvPr/>
        </p:nvSpPr>
        <p:spPr>
          <a:xfrm>
            <a:off x="7801106" y="5036458"/>
            <a:ext cx="178628" cy="178628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3" name="Google Shape;243;p28"/>
          <p:cNvSpPr/>
          <p:nvPr/>
        </p:nvSpPr>
        <p:spPr>
          <a:xfrm>
            <a:off x="14438973" y="5036458"/>
            <a:ext cx="178628" cy="178628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4" name="Google Shape;244;p28"/>
          <p:cNvSpPr/>
          <p:nvPr/>
        </p:nvSpPr>
        <p:spPr>
          <a:xfrm>
            <a:off x="18604573" y="5036458"/>
            <a:ext cx="178628" cy="178628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5" name="Google Shape;245;p28"/>
          <p:cNvSpPr/>
          <p:nvPr/>
        </p:nvSpPr>
        <p:spPr>
          <a:xfrm>
            <a:off x="22634708" y="5036458"/>
            <a:ext cx="178628" cy="178628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6" name="Google Shape;246;p28"/>
          <p:cNvSpPr/>
          <p:nvPr/>
        </p:nvSpPr>
        <p:spPr>
          <a:xfrm>
            <a:off x="10990881" y="7391475"/>
            <a:ext cx="5608063" cy="18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Tarja Chydenius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Laurea University Of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Applied Sciences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/>
          <p:nvPr/>
        </p:nvSpPr>
        <p:spPr>
          <a:xfrm>
            <a:off x="982529" y="1272815"/>
            <a:ext cx="8250680" cy="8788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7DD2A"/>
              </a:buClr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rgbClr val="B7DD2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MEDIA BOARD</a:t>
            </a:r>
            <a:endParaRPr/>
          </a:p>
        </p:txBody>
      </p:sp>
      <p:sp>
        <p:nvSpPr>
          <p:cNvPr id="252" name="Google Shape;252;p29"/>
          <p:cNvSpPr/>
          <p:nvPr/>
        </p:nvSpPr>
        <p:spPr>
          <a:xfrm>
            <a:off x="13086953" y="1272815"/>
            <a:ext cx="9724762" cy="8788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C68A1"/>
              </a:buClr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rgbClr val="8C68A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SPECIAL INTEREST BOARD</a:t>
            </a:r>
            <a:endParaRPr/>
          </a:p>
        </p:txBody>
      </p:sp>
      <p:sp>
        <p:nvSpPr>
          <p:cNvPr id="253" name="Google Shape;253;p29"/>
          <p:cNvSpPr/>
          <p:nvPr/>
        </p:nvSpPr>
        <p:spPr>
          <a:xfrm>
            <a:off x="15953669" y="7391475"/>
            <a:ext cx="3991330" cy="14630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Shelley Evenson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Fjord</a:t>
            </a:r>
            <a:endParaRPr/>
          </a:p>
        </p:txBody>
      </p:sp>
      <p:pic>
        <p:nvPicPr>
          <p:cNvPr id="254" name="Google Shape;25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1830" y="4861484"/>
            <a:ext cx="2355055" cy="2355057"/>
          </a:xfrm>
          <a:custGeom>
            <a:rect b="b" l="l" r="r" t="t"/>
            <a:pathLst>
              <a:path extrusionOk="0" h="20595" w="19679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55" name="Google Shape;255;p29"/>
          <p:cNvSpPr/>
          <p:nvPr/>
        </p:nvSpPr>
        <p:spPr>
          <a:xfrm>
            <a:off x="18559419" y="4988555"/>
            <a:ext cx="178627" cy="178628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2689224" y="7451582"/>
            <a:ext cx="3991330" cy="18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Jesse Grimes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Informaat</a:t>
            </a:r>
            <a:endParaRPr/>
          </a:p>
        </p:txBody>
      </p:sp>
      <p:sp>
        <p:nvSpPr>
          <p:cNvPr id="257" name="Google Shape;257;p29"/>
          <p:cNvSpPr/>
          <p:nvPr/>
        </p:nvSpPr>
        <p:spPr>
          <a:xfrm>
            <a:off x="7430558" y="7451583"/>
            <a:ext cx="3991329" cy="18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Stefan Moritz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Veryday</a:t>
            </a:r>
            <a:endParaRPr/>
          </a:p>
        </p:txBody>
      </p:sp>
      <p:pic>
        <p:nvPicPr>
          <p:cNvPr id="258" name="Google Shape;25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7383" y="4921592"/>
            <a:ext cx="2355055" cy="2355056"/>
          </a:xfrm>
          <a:custGeom>
            <a:rect b="b" l="l" r="r" t="t"/>
            <a:pathLst>
              <a:path extrusionOk="0" h="20595" w="19679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48716" y="4921592"/>
            <a:ext cx="2355014" cy="2355013"/>
          </a:xfrm>
          <a:custGeom>
            <a:rect b="b" l="l" r="r" t="t"/>
            <a:pathLst>
              <a:path extrusionOk="0" h="21600" w="21600">
                <a:moveTo>
                  <a:pt x="10800" y="0"/>
                </a:moveTo>
                <a:cubicBezTo>
                  <a:pt x="8036" y="0"/>
                  <a:pt x="5272" y="1054"/>
                  <a:pt x="3163" y="3163"/>
                </a:cubicBezTo>
                <a:cubicBezTo>
                  <a:pt x="1054" y="5272"/>
                  <a:pt x="0" y="8036"/>
                  <a:pt x="0" y="10800"/>
                </a:cubicBezTo>
                <a:cubicBezTo>
                  <a:pt x="0" y="13564"/>
                  <a:pt x="1054" y="16328"/>
                  <a:pt x="3163" y="18437"/>
                </a:cubicBezTo>
                <a:cubicBezTo>
                  <a:pt x="5272" y="20546"/>
                  <a:pt x="8036" y="21600"/>
                  <a:pt x="10800" y="21600"/>
                </a:cubicBezTo>
                <a:cubicBezTo>
                  <a:pt x="13564" y="21600"/>
                  <a:pt x="16328" y="20546"/>
                  <a:pt x="18437" y="18437"/>
                </a:cubicBezTo>
                <a:cubicBezTo>
                  <a:pt x="20546" y="16328"/>
                  <a:pt x="21600" y="13564"/>
                  <a:pt x="21600" y="10800"/>
                </a:cubicBezTo>
                <a:cubicBezTo>
                  <a:pt x="21600" y="8036"/>
                  <a:pt x="20546" y="5272"/>
                  <a:pt x="18437" y="3163"/>
                </a:cubicBezTo>
                <a:cubicBezTo>
                  <a:pt x="16328" y="1054"/>
                  <a:pt x="13564" y="0"/>
                  <a:pt x="1080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60" name="Google Shape;260;p29"/>
          <p:cNvSpPr/>
          <p:nvPr/>
        </p:nvSpPr>
        <p:spPr>
          <a:xfrm>
            <a:off x="5294973" y="5048663"/>
            <a:ext cx="178628" cy="178628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1" name="Google Shape;261;p29"/>
          <p:cNvSpPr/>
          <p:nvPr/>
        </p:nvSpPr>
        <p:spPr>
          <a:xfrm>
            <a:off x="10036307" y="5048663"/>
            <a:ext cx="178628" cy="178628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/>
          <p:nvPr/>
        </p:nvSpPr>
        <p:spPr>
          <a:xfrm>
            <a:off x="5488868" y="5648215"/>
            <a:ext cx="3991330" cy="14630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Karin Henz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</p:txBody>
      </p:sp>
      <p:sp>
        <p:nvSpPr>
          <p:cNvPr id="267" name="Google Shape;267;p30"/>
          <p:cNvSpPr/>
          <p:nvPr/>
        </p:nvSpPr>
        <p:spPr>
          <a:xfrm>
            <a:off x="10339591" y="5648215"/>
            <a:ext cx="3991330" cy="10566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Cristine Lanzoni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TH Köln</a:t>
            </a:r>
            <a:endParaRPr/>
          </a:p>
        </p:txBody>
      </p:sp>
      <p:sp>
        <p:nvSpPr>
          <p:cNvPr id="268" name="Google Shape;268;p30"/>
          <p:cNvSpPr/>
          <p:nvPr/>
        </p:nvSpPr>
        <p:spPr>
          <a:xfrm>
            <a:off x="7825668" y="10050883"/>
            <a:ext cx="3991330" cy="14630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Samuel Simon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</p:txBody>
      </p:sp>
      <p:sp>
        <p:nvSpPr>
          <p:cNvPr id="269" name="Google Shape;269;p30"/>
          <p:cNvSpPr/>
          <p:nvPr/>
        </p:nvSpPr>
        <p:spPr>
          <a:xfrm>
            <a:off x="3084335" y="10050883"/>
            <a:ext cx="3991330" cy="14630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Alicia Shao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KISD</a:t>
            </a:r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7027" y="3135091"/>
            <a:ext cx="2355056" cy="2355014"/>
          </a:xfrm>
          <a:custGeom>
            <a:rect b="b" l="l" r="r" t="t"/>
            <a:pathLst>
              <a:path extrusionOk="0" h="21600" w="19679">
                <a:moveTo>
                  <a:pt x="9839" y="0"/>
                </a:moveTo>
                <a:cubicBezTo>
                  <a:pt x="7321" y="0"/>
                  <a:pt x="4803" y="1054"/>
                  <a:pt x="2881" y="3163"/>
                </a:cubicBezTo>
                <a:cubicBezTo>
                  <a:pt x="-961" y="7381"/>
                  <a:pt x="-961" y="14219"/>
                  <a:pt x="2881" y="18437"/>
                </a:cubicBezTo>
                <a:cubicBezTo>
                  <a:pt x="4803" y="20546"/>
                  <a:pt x="7321" y="21600"/>
                  <a:pt x="9839" y="21600"/>
                </a:cubicBezTo>
                <a:cubicBezTo>
                  <a:pt x="12357" y="21600"/>
                  <a:pt x="14875" y="20546"/>
                  <a:pt x="16797" y="18437"/>
                </a:cubicBezTo>
                <a:cubicBezTo>
                  <a:pt x="20639" y="14219"/>
                  <a:pt x="20639" y="7381"/>
                  <a:pt x="16797" y="3163"/>
                </a:cubicBezTo>
                <a:cubicBezTo>
                  <a:pt x="14875" y="1054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57750" y="3135091"/>
            <a:ext cx="2355055" cy="2355014"/>
          </a:xfrm>
          <a:custGeom>
            <a:rect b="b" l="l" r="r" t="t"/>
            <a:pathLst>
              <a:path extrusionOk="0" h="21600" w="19679">
                <a:moveTo>
                  <a:pt x="9839" y="0"/>
                </a:moveTo>
                <a:cubicBezTo>
                  <a:pt x="7321" y="0"/>
                  <a:pt x="4803" y="1054"/>
                  <a:pt x="2881" y="3163"/>
                </a:cubicBezTo>
                <a:cubicBezTo>
                  <a:pt x="-961" y="7381"/>
                  <a:pt x="-961" y="14219"/>
                  <a:pt x="2881" y="18437"/>
                </a:cubicBezTo>
                <a:cubicBezTo>
                  <a:pt x="4803" y="20546"/>
                  <a:pt x="7321" y="21600"/>
                  <a:pt x="9839" y="21600"/>
                </a:cubicBezTo>
                <a:cubicBezTo>
                  <a:pt x="12357" y="21600"/>
                  <a:pt x="14875" y="20546"/>
                  <a:pt x="16797" y="18437"/>
                </a:cubicBezTo>
                <a:cubicBezTo>
                  <a:pt x="20639" y="14219"/>
                  <a:pt x="20639" y="7381"/>
                  <a:pt x="16797" y="3163"/>
                </a:cubicBezTo>
                <a:cubicBezTo>
                  <a:pt x="14875" y="1054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02494" y="7656358"/>
            <a:ext cx="2355055" cy="2355056"/>
          </a:xfrm>
          <a:custGeom>
            <a:rect b="b" l="l" r="r" t="t"/>
            <a:pathLst>
              <a:path extrusionOk="0" h="20595" w="19679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43827" y="7656358"/>
            <a:ext cx="2355056" cy="2355056"/>
          </a:xfrm>
          <a:custGeom>
            <a:rect b="b" l="l" r="r" t="t"/>
            <a:pathLst>
              <a:path extrusionOk="0" h="20595" w="19679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74" name="Google Shape;274;p30"/>
          <p:cNvSpPr/>
          <p:nvPr/>
        </p:nvSpPr>
        <p:spPr>
          <a:xfrm>
            <a:off x="7329619" y="1272815"/>
            <a:ext cx="9724762" cy="8788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SDN GLOBAL TEAM</a:t>
            </a:r>
            <a:endParaRPr/>
          </a:p>
        </p:txBody>
      </p:sp>
      <p:sp>
        <p:nvSpPr>
          <p:cNvPr id="275" name="Google Shape;275;p30"/>
          <p:cNvSpPr/>
          <p:nvPr/>
        </p:nvSpPr>
        <p:spPr>
          <a:xfrm>
            <a:off x="12567002" y="10050883"/>
            <a:ext cx="3991330" cy="14630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Eloise Smith-Foster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TH Köln</a:t>
            </a:r>
            <a:endParaRPr/>
          </a:p>
        </p:txBody>
      </p:sp>
      <p:pic>
        <p:nvPicPr>
          <p:cNvPr id="276" name="Google Shape;276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385161" y="7656358"/>
            <a:ext cx="2355055" cy="2355056"/>
          </a:xfrm>
          <a:custGeom>
            <a:rect b="b" l="l" r="r" t="t"/>
            <a:pathLst>
              <a:path extrusionOk="0" h="20595" w="19679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77" name="Google Shape;277;p30"/>
          <p:cNvSpPr/>
          <p:nvPr/>
        </p:nvSpPr>
        <p:spPr>
          <a:xfrm>
            <a:off x="15190314" y="5648216"/>
            <a:ext cx="3991330" cy="14630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Leila Marchetti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TH Köln</a:t>
            </a:r>
            <a:endParaRPr/>
          </a:p>
        </p:txBody>
      </p:sp>
      <p:pic>
        <p:nvPicPr>
          <p:cNvPr id="278" name="Google Shape;278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008473" y="3135158"/>
            <a:ext cx="2355056" cy="2355056"/>
          </a:xfrm>
          <a:custGeom>
            <a:rect b="b" l="l" r="r" t="t"/>
            <a:pathLst>
              <a:path extrusionOk="0" h="20595" w="19679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79" name="Google Shape;279;p30"/>
          <p:cNvSpPr/>
          <p:nvPr/>
        </p:nvSpPr>
        <p:spPr>
          <a:xfrm>
            <a:off x="17308334" y="10050883"/>
            <a:ext cx="3991330" cy="146304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Helvetica Neue"/>
              <a:buNone/>
            </a:pPr>
            <a:r>
              <a:rPr b="1" i="0" lang="en-US" sz="26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Kelly Teunissen</a:t>
            </a:r>
            <a:endParaRPr b="0" i="0" sz="5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</p:txBody>
      </p:sp>
      <p:pic>
        <p:nvPicPr>
          <p:cNvPr id="280" name="Google Shape;280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126495" y="7656358"/>
            <a:ext cx="2355055" cy="2355013"/>
          </a:xfrm>
          <a:custGeom>
            <a:rect b="b" l="l" r="r" t="t"/>
            <a:pathLst>
              <a:path extrusionOk="0" h="21600" w="19679">
                <a:moveTo>
                  <a:pt x="9839" y="0"/>
                </a:moveTo>
                <a:cubicBezTo>
                  <a:pt x="7321" y="0"/>
                  <a:pt x="4803" y="1054"/>
                  <a:pt x="2881" y="3163"/>
                </a:cubicBezTo>
                <a:cubicBezTo>
                  <a:pt x="-961" y="7381"/>
                  <a:pt x="-961" y="14219"/>
                  <a:pt x="2881" y="18437"/>
                </a:cubicBezTo>
                <a:cubicBezTo>
                  <a:pt x="4803" y="20546"/>
                  <a:pt x="7321" y="21600"/>
                  <a:pt x="9839" y="21600"/>
                </a:cubicBezTo>
                <a:cubicBezTo>
                  <a:pt x="12357" y="21600"/>
                  <a:pt x="14875" y="20546"/>
                  <a:pt x="16797" y="18437"/>
                </a:cubicBezTo>
                <a:cubicBezTo>
                  <a:pt x="20639" y="14219"/>
                  <a:pt x="20639" y="7381"/>
                  <a:pt x="16797" y="3163"/>
                </a:cubicBezTo>
                <a:cubicBezTo>
                  <a:pt x="14875" y="1054"/>
                  <a:pt x="12357" y="0"/>
                  <a:pt x="983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81" name="Google Shape;281;p30"/>
          <p:cNvSpPr/>
          <p:nvPr/>
        </p:nvSpPr>
        <p:spPr>
          <a:xfrm>
            <a:off x="8331684" y="3448496"/>
            <a:ext cx="178628" cy="178628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2" name="Google Shape;282;p30"/>
          <p:cNvSpPr/>
          <p:nvPr/>
        </p:nvSpPr>
        <p:spPr>
          <a:xfrm>
            <a:off x="13148541" y="3448496"/>
            <a:ext cx="178628" cy="178628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3" name="Google Shape;283;p30"/>
          <p:cNvSpPr/>
          <p:nvPr/>
        </p:nvSpPr>
        <p:spPr>
          <a:xfrm>
            <a:off x="17965397" y="3448496"/>
            <a:ext cx="178628" cy="178628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4" name="Google Shape;284;p30"/>
          <p:cNvSpPr/>
          <p:nvPr/>
        </p:nvSpPr>
        <p:spPr>
          <a:xfrm>
            <a:off x="5893284" y="8020496"/>
            <a:ext cx="178628" cy="178628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5" name="Google Shape;285;p30"/>
          <p:cNvSpPr/>
          <p:nvPr/>
        </p:nvSpPr>
        <p:spPr>
          <a:xfrm>
            <a:off x="10634618" y="8020496"/>
            <a:ext cx="178628" cy="178628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6" name="Google Shape;286;p30"/>
          <p:cNvSpPr/>
          <p:nvPr/>
        </p:nvSpPr>
        <p:spPr>
          <a:xfrm>
            <a:off x="15375952" y="8020496"/>
            <a:ext cx="178628" cy="178628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7" name="Google Shape;287;p30"/>
          <p:cNvSpPr/>
          <p:nvPr/>
        </p:nvSpPr>
        <p:spPr>
          <a:xfrm>
            <a:off x="20117284" y="8020496"/>
            <a:ext cx="178628" cy="178628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/>
          <p:nvPr/>
        </p:nvSpPr>
        <p:spPr>
          <a:xfrm>
            <a:off x="5610080" y="4962097"/>
            <a:ext cx="13163840" cy="3187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Arial"/>
              <a:buNone/>
            </a:pPr>
            <a:r>
              <a:rPr b="0" baseline="30000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SERVICE DESIGN NETWORK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600"/>
              <a:buFont typeface="Arial"/>
              <a:buNone/>
            </a:pPr>
            <a:r>
              <a:rPr b="0" baseline="30000" i="0" lang="en-US" sz="1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Achievements 2017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3740" y="2719775"/>
            <a:ext cx="7856520" cy="82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8659" y="9206406"/>
            <a:ext cx="5844027" cy="224661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2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A00"/>
              </a:buClr>
              <a:buSzPts val="8000"/>
              <a:buFont typeface="Arial"/>
              <a:buNone/>
            </a:pPr>
            <a:r>
              <a:rPr b="0" baseline="30000" i="0" lang="en-US" sz="8000" u="none" cap="none" strike="noStrike">
                <a:solidFill>
                  <a:srgbClr val="B0CA00"/>
                </a:solidFill>
                <a:latin typeface="Arial"/>
                <a:ea typeface="Arial"/>
                <a:cs typeface="Arial"/>
                <a:sym typeface="Arial"/>
              </a:rPr>
              <a:t>MEASURING IMPACT AND VALUE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/>
          <p:nvPr/>
        </p:nvSpPr>
        <p:spPr>
          <a:xfrm>
            <a:off x="5610080" y="8569691"/>
            <a:ext cx="13163840" cy="12573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Arial"/>
              <a:buNone/>
            </a:pPr>
            <a:r>
              <a:rPr b="0" baseline="30000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MEMBERS </a:t>
            </a:r>
            <a:endParaRPr/>
          </a:p>
        </p:txBody>
      </p:sp>
      <p:pic>
        <p:nvPicPr>
          <p:cNvPr id="305" name="Google Shape;30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4057" y="2912189"/>
            <a:ext cx="5835885" cy="4784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6638" y="2540595"/>
            <a:ext cx="14253599" cy="901938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/>
          <p:nvPr/>
        </p:nvSpPr>
        <p:spPr>
          <a:xfrm>
            <a:off x="5056453" y="9504258"/>
            <a:ext cx="1446611" cy="714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6455"/>
              </a:buClr>
              <a:buSzPts val="4400"/>
              <a:buFont typeface="Helvetica Neue"/>
              <a:buNone/>
            </a:pPr>
            <a:r>
              <a:rPr b="1" i="0" lang="en-US" sz="4400" u="none" cap="none" strike="noStrike">
                <a:solidFill>
                  <a:srgbClr val="716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43</a:t>
            </a:r>
            <a:endParaRPr/>
          </a:p>
        </p:txBody>
      </p:sp>
      <p:sp>
        <p:nvSpPr>
          <p:cNvPr id="312" name="Google Shape;312;p34"/>
          <p:cNvSpPr/>
          <p:nvPr/>
        </p:nvSpPr>
        <p:spPr>
          <a:xfrm>
            <a:off x="6391344" y="9359405"/>
            <a:ext cx="1446610" cy="714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6455"/>
              </a:buClr>
              <a:buSzPts val="4400"/>
              <a:buFont typeface="Helvetica Neue"/>
              <a:buNone/>
            </a:pPr>
            <a:r>
              <a:rPr b="1" i="0" lang="en-US" sz="4400" u="none" cap="none" strike="noStrike">
                <a:solidFill>
                  <a:srgbClr val="716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82</a:t>
            </a:r>
            <a:endParaRPr/>
          </a:p>
        </p:txBody>
      </p:sp>
      <p:sp>
        <p:nvSpPr>
          <p:cNvPr id="313" name="Google Shape;313;p34"/>
          <p:cNvSpPr/>
          <p:nvPr/>
        </p:nvSpPr>
        <p:spPr>
          <a:xfrm>
            <a:off x="7856664" y="8977014"/>
            <a:ext cx="1446610" cy="714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6455"/>
              </a:buClr>
              <a:buSzPts val="4400"/>
              <a:buFont typeface="Helvetica Neue"/>
              <a:buNone/>
            </a:pPr>
            <a:r>
              <a:rPr b="1" i="0" lang="en-US" sz="4400" u="none" cap="none" strike="noStrike">
                <a:solidFill>
                  <a:srgbClr val="716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136</a:t>
            </a:r>
            <a:endParaRPr/>
          </a:p>
        </p:txBody>
      </p:sp>
      <p:sp>
        <p:nvSpPr>
          <p:cNvPr id="314" name="Google Shape;314;p34"/>
          <p:cNvSpPr/>
          <p:nvPr/>
        </p:nvSpPr>
        <p:spPr>
          <a:xfrm>
            <a:off x="9321984" y="8725004"/>
            <a:ext cx="1446610" cy="714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6455"/>
              </a:buClr>
              <a:buSzPts val="4400"/>
              <a:buFont typeface="Helvetica Neue"/>
              <a:buNone/>
            </a:pPr>
            <a:r>
              <a:rPr b="1" i="0" lang="en-US" sz="4400" u="none" cap="none" strike="noStrike">
                <a:solidFill>
                  <a:srgbClr val="716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189</a:t>
            </a:r>
            <a:endParaRPr/>
          </a:p>
        </p:txBody>
      </p:sp>
      <p:sp>
        <p:nvSpPr>
          <p:cNvPr id="315" name="Google Shape;315;p34"/>
          <p:cNvSpPr/>
          <p:nvPr/>
        </p:nvSpPr>
        <p:spPr>
          <a:xfrm>
            <a:off x="10787304" y="8297466"/>
            <a:ext cx="1446610" cy="714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6455"/>
              </a:buClr>
              <a:buSzPts val="4400"/>
              <a:buFont typeface="Helvetica Neue"/>
              <a:buNone/>
            </a:pPr>
            <a:r>
              <a:rPr b="1" i="0" lang="en-US" sz="4400" u="none" cap="none" strike="noStrike">
                <a:solidFill>
                  <a:srgbClr val="716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219</a:t>
            </a:r>
            <a:endParaRPr/>
          </a:p>
        </p:txBody>
      </p:sp>
      <p:sp>
        <p:nvSpPr>
          <p:cNvPr id="316" name="Google Shape;316;p34"/>
          <p:cNvSpPr/>
          <p:nvPr/>
        </p:nvSpPr>
        <p:spPr>
          <a:xfrm>
            <a:off x="12252624" y="7721616"/>
            <a:ext cx="1446611" cy="714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6455"/>
              </a:buClr>
              <a:buSzPts val="4400"/>
              <a:buFont typeface="Helvetica Neue"/>
              <a:buNone/>
            </a:pPr>
            <a:r>
              <a:rPr b="1" i="0" lang="en-US" sz="4400" u="none" cap="none" strike="noStrike">
                <a:solidFill>
                  <a:srgbClr val="716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279</a:t>
            </a:r>
            <a:endParaRPr/>
          </a:p>
        </p:txBody>
      </p:sp>
      <p:sp>
        <p:nvSpPr>
          <p:cNvPr id="317" name="Google Shape;317;p34"/>
          <p:cNvSpPr/>
          <p:nvPr/>
        </p:nvSpPr>
        <p:spPr>
          <a:xfrm>
            <a:off x="18726619" y="2249118"/>
            <a:ext cx="3384827" cy="1428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D143"/>
              </a:buClr>
              <a:buSzPts val="8400"/>
              <a:buFont typeface="Helvetica Neue"/>
              <a:buNone/>
            </a:pPr>
            <a:r>
              <a:rPr b="1" i="0" lang="en-US" sz="8400" u="none" cap="none" strike="noStrike">
                <a:solidFill>
                  <a:srgbClr val="BCD1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1,312</a:t>
            </a:r>
            <a:endParaRPr/>
          </a:p>
        </p:txBody>
      </p:sp>
      <p:sp>
        <p:nvSpPr>
          <p:cNvPr id="318" name="Google Shape;318;p34"/>
          <p:cNvSpPr/>
          <p:nvPr/>
        </p:nvSpPr>
        <p:spPr>
          <a:xfrm>
            <a:off x="13711972" y="6132670"/>
            <a:ext cx="1446610" cy="714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6455"/>
              </a:buClr>
              <a:buSzPts val="4400"/>
              <a:buFont typeface="Helvetica Neue"/>
              <a:buNone/>
            </a:pPr>
            <a:r>
              <a:rPr b="1" i="0" lang="en-US" sz="4400" u="none" cap="none" strike="noStrike">
                <a:solidFill>
                  <a:srgbClr val="716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583</a:t>
            </a:r>
            <a:endParaRPr/>
          </a:p>
        </p:txBody>
      </p:sp>
      <p:sp>
        <p:nvSpPr>
          <p:cNvPr id="319" name="Google Shape;319;p34"/>
          <p:cNvSpPr/>
          <p:nvPr/>
        </p:nvSpPr>
        <p:spPr>
          <a:xfrm>
            <a:off x="15209280" y="5319128"/>
            <a:ext cx="1087910" cy="825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6455"/>
              </a:buClr>
              <a:buSzPts val="4400"/>
              <a:buFont typeface="Helvetica Neue"/>
              <a:buNone/>
            </a:pPr>
            <a:r>
              <a:rPr b="1" i="0" lang="en-US" sz="4400" u="none" cap="none" strike="noStrike">
                <a:solidFill>
                  <a:srgbClr val="716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728</a:t>
            </a:r>
            <a:endParaRPr/>
          </a:p>
        </p:txBody>
      </p:sp>
      <p:sp>
        <p:nvSpPr>
          <p:cNvPr id="320" name="Google Shape;320;p34"/>
          <p:cNvSpPr/>
          <p:nvPr/>
        </p:nvSpPr>
        <p:spPr>
          <a:xfrm>
            <a:off x="16498180" y="4472199"/>
            <a:ext cx="1087910" cy="825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6455"/>
              </a:buClr>
              <a:buSzPts val="4400"/>
              <a:buFont typeface="Helvetica Neue"/>
              <a:buNone/>
            </a:pPr>
            <a:r>
              <a:rPr b="1" i="0" lang="en-US" sz="4400" u="none" cap="none" strike="noStrike">
                <a:solidFill>
                  <a:srgbClr val="716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883</a:t>
            </a:r>
            <a:endParaRPr/>
          </a:p>
        </p:txBody>
      </p:sp>
      <p:sp>
        <p:nvSpPr>
          <p:cNvPr id="321" name="Google Shape;321;p34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A00"/>
              </a:buClr>
              <a:buSzPts val="8000"/>
              <a:buFont typeface="Arial"/>
              <a:buNone/>
            </a:pPr>
            <a:r>
              <a:rPr b="0" baseline="30000" i="0" lang="en-US" sz="8000" u="none" cap="none" strike="noStrike">
                <a:solidFill>
                  <a:srgbClr val="B0CA00"/>
                </a:solidFill>
                <a:latin typeface="Arial"/>
                <a:ea typeface="Arial"/>
                <a:cs typeface="Arial"/>
                <a:sym typeface="Arial"/>
              </a:rPr>
              <a:t>INTERNATIONAL MEMBER GROWTH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7161" y="3740160"/>
            <a:ext cx="7660486" cy="766048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/>
          <p:nvPr/>
        </p:nvSpPr>
        <p:spPr>
          <a:xfrm>
            <a:off x="4074716" y="6131788"/>
            <a:ext cx="3856719" cy="1029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6455"/>
              </a:buClr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rgbClr val="716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467 Corporate</a:t>
            </a:r>
            <a:endParaRPr/>
          </a:p>
        </p:txBody>
      </p:sp>
      <p:sp>
        <p:nvSpPr>
          <p:cNvPr id="328" name="Google Shape;328;p35"/>
          <p:cNvSpPr/>
          <p:nvPr/>
        </p:nvSpPr>
        <p:spPr>
          <a:xfrm>
            <a:off x="13240734" y="3451172"/>
            <a:ext cx="3856719" cy="1029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6B9E"/>
              </a:buClr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rgbClr val="866B9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131 Student</a:t>
            </a:r>
            <a:endParaRPr/>
          </a:p>
        </p:txBody>
      </p:sp>
      <p:sp>
        <p:nvSpPr>
          <p:cNvPr id="329" name="Google Shape;329;p35"/>
          <p:cNvSpPr/>
          <p:nvPr/>
        </p:nvSpPr>
        <p:spPr>
          <a:xfrm>
            <a:off x="15204938" y="8612300"/>
            <a:ext cx="4960512" cy="1428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D143"/>
              </a:buClr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rgbClr val="BCD1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683 Professional</a:t>
            </a:r>
            <a:endParaRPr/>
          </a:p>
        </p:txBody>
      </p:sp>
      <p:sp>
        <p:nvSpPr>
          <p:cNvPr id="330" name="Google Shape;330;p35"/>
          <p:cNvSpPr/>
          <p:nvPr/>
        </p:nvSpPr>
        <p:spPr>
          <a:xfrm>
            <a:off x="9739495" y="2689047"/>
            <a:ext cx="3856719" cy="1029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31 Academic</a:t>
            </a:r>
            <a:endParaRPr/>
          </a:p>
        </p:txBody>
      </p:sp>
      <p:sp>
        <p:nvSpPr>
          <p:cNvPr id="331" name="Google Shape;331;p35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A00"/>
              </a:buClr>
              <a:buSzPts val="8000"/>
              <a:buFont typeface="Arial"/>
              <a:buNone/>
            </a:pPr>
            <a:r>
              <a:rPr b="0" baseline="30000" i="0" lang="en-US" sz="8000" u="none" cap="none" strike="noStrike">
                <a:solidFill>
                  <a:srgbClr val="B0CA00"/>
                </a:solidFill>
                <a:latin typeface="Arial"/>
                <a:ea typeface="Arial"/>
                <a:cs typeface="Arial"/>
                <a:sym typeface="Arial"/>
              </a:rPr>
              <a:t>MEMBER TYPE OVERVIEW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/>
          <p:nvPr/>
        </p:nvSpPr>
        <p:spPr>
          <a:xfrm>
            <a:off x="3358186" y="3634382"/>
            <a:ext cx="17645064" cy="571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DC00"/>
              </a:buClr>
              <a:buSzPts val="19600"/>
              <a:buFont typeface="Arial"/>
              <a:buNone/>
            </a:pPr>
            <a:r>
              <a:rPr b="0" i="0" lang="en-US" sz="19600" u="none" cap="none" strike="noStrike">
                <a:solidFill>
                  <a:srgbClr val="BBDC00"/>
                </a:solidFill>
                <a:latin typeface="Arial"/>
                <a:ea typeface="Arial"/>
                <a:cs typeface="Arial"/>
                <a:sym typeface="Arial"/>
              </a:rPr>
              <a:t>10,274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6455"/>
              </a:buClr>
              <a:buSzPts val="8400"/>
              <a:buFont typeface="Arial"/>
              <a:buNone/>
            </a:pPr>
            <a:r>
              <a:rPr b="0" i="0" lang="en-US" sz="8400" u="none" cap="none" strike="noStrike">
                <a:solidFill>
                  <a:srgbClr val="716455"/>
                </a:solidFill>
                <a:latin typeface="Arial"/>
                <a:ea typeface="Arial"/>
                <a:cs typeface="Arial"/>
                <a:sym typeface="Arial"/>
              </a:rPr>
              <a:t>TOTAL</a:t>
            </a:r>
            <a:br>
              <a:rPr b="0" i="0" lang="en-US" sz="8400" u="none" cap="none" strike="noStrike">
                <a:solidFill>
                  <a:srgbClr val="71645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7400" u="none" cap="none" strike="noStrike">
                <a:solidFill>
                  <a:srgbClr val="716455"/>
                </a:solidFill>
                <a:latin typeface="Arial"/>
                <a:ea typeface="Arial"/>
                <a:cs typeface="Arial"/>
                <a:sym typeface="Arial"/>
              </a:rPr>
              <a:t>Members + Community followers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0933" y="-1997790"/>
            <a:ext cx="24705867" cy="1384046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/>
          <p:nvPr/>
        </p:nvSpPr>
        <p:spPr>
          <a:xfrm>
            <a:off x="-109273" y="1429"/>
            <a:ext cx="24602546" cy="11830778"/>
          </a:xfrm>
          <a:prstGeom prst="rect">
            <a:avLst/>
          </a:prstGeom>
          <a:solidFill>
            <a:srgbClr val="FFFFFF">
              <a:alpha val="29019"/>
            </a:srgbClr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Gill Sans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6722482" y="4041451"/>
            <a:ext cx="11989167" cy="2971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Arial"/>
              <a:buNone/>
            </a:pPr>
            <a:r>
              <a:rPr b="0" baseline="30000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1200"/>
              <a:buFont typeface="Arial"/>
              <a:buNone/>
            </a:pPr>
            <a:r>
              <a:rPr b="0" baseline="30000" i="0" lang="en-US" sz="11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The Service Design Network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7161" y="3740160"/>
            <a:ext cx="7660486" cy="766048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/>
          <p:nvPr/>
        </p:nvSpPr>
        <p:spPr>
          <a:xfrm>
            <a:off x="5175383" y="9755521"/>
            <a:ext cx="3856719" cy="1029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6455"/>
              </a:buClr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rgbClr val="716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 Corporate</a:t>
            </a:r>
            <a:endParaRPr/>
          </a:p>
        </p:txBody>
      </p:sp>
      <p:sp>
        <p:nvSpPr>
          <p:cNvPr id="343" name="Google Shape;343;p37"/>
          <p:cNvSpPr/>
          <p:nvPr/>
        </p:nvSpPr>
        <p:spPr>
          <a:xfrm>
            <a:off x="13240734" y="3451172"/>
            <a:ext cx="3856719" cy="1029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6B9E"/>
              </a:buClr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rgbClr val="866B9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 Student</a:t>
            </a:r>
            <a:endParaRPr/>
          </a:p>
        </p:txBody>
      </p:sp>
      <p:sp>
        <p:nvSpPr>
          <p:cNvPr id="344" name="Google Shape;344;p37"/>
          <p:cNvSpPr/>
          <p:nvPr/>
        </p:nvSpPr>
        <p:spPr>
          <a:xfrm>
            <a:off x="15204938" y="8612300"/>
            <a:ext cx="4960512" cy="142875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D143"/>
              </a:buClr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rgbClr val="BCD1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57 Professional</a:t>
            </a:r>
            <a:endParaRPr/>
          </a:p>
        </p:txBody>
      </p:sp>
      <p:sp>
        <p:nvSpPr>
          <p:cNvPr id="345" name="Google Shape;345;p37"/>
          <p:cNvSpPr/>
          <p:nvPr/>
        </p:nvSpPr>
        <p:spPr>
          <a:xfrm>
            <a:off x="5112242" y="3823705"/>
            <a:ext cx="5103105" cy="1712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4200"/>
              <a:buFont typeface="Helvetica Neue"/>
              <a:buNone/>
            </a:pPr>
            <a:r>
              <a:rPr b="1" i="0" lang="en-US" sz="4200" u="none" cap="none" strike="noStrike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35 Corporate Invitees</a:t>
            </a:r>
            <a:endParaRPr/>
          </a:p>
        </p:txBody>
      </p:sp>
      <p:sp>
        <p:nvSpPr>
          <p:cNvPr id="346" name="Google Shape;346;p37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A00"/>
              </a:buClr>
              <a:buSzPts val="8000"/>
              <a:buFont typeface="Arial"/>
              <a:buNone/>
            </a:pPr>
            <a:r>
              <a:rPr b="0" baseline="30000" i="0" lang="en-US" sz="8000" u="none" cap="none" strike="noStrike">
                <a:solidFill>
                  <a:srgbClr val="B0CA00"/>
                </a:solidFill>
                <a:latin typeface="Arial"/>
                <a:ea typeface="Arial"/>
                <a:cs typeface="Arial"/>
                <a:sym typeface="Arial"/>
              </a:rPr>
              <a:t>GERMANY MEMBER TYPE OVERVIEW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/>
          <p:nvPr/>
        </p:nvSpPr>
        <p:spPr>
          <a:xfrm>
            <a:off x="5610080" y="8569691"/>
            <a:ext cx="13163840" cy="12573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Arial"/>
              <a:buNone/>
            </a:pPr>
            <a:r>
              <a:rPr b="0" baseline="30000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CHAPTERS </a:t>
            </a:r>
            <a:endParaRPr/>
          </a:p>
        </p:txBody>
      </p:sp>
      <p:pic>
        <p:nvPicPr>
          <p:cNvPr id="352" name="Google Shape;35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9277" y="2885705"/>
            <a:ext cx="4765446" cy="476562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8"/>
          <p:cNvSpPr/>
          <p:nvPr/>
        </p:nvSpPr>
        <p:spPr>
          <a:xfrm>
            <a:off x="9621155" y="10858555"/>
            <a:ext cx="5141690" cy="151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Gill Sans"/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Tarja Chydenius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Gill Sans"/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Eloise Smith-Foster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8093" y="262401"/>
            <a:ext cx="15715114" cy="2973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8093" y="3374637"/>
            <a:ext cx="15715114" cy="2886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0266" y="6400049"/>
            <a:ext cx="15703468" cy="2941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33519" y="9646116"/>
            <a:ext cx="15704262" cy="2886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90850" y="19153795"/>
            <a:ext cx="18376900" cy="341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1650" y="319200"/>
            <a:ext cx="15760700" cy="2904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1650" y="3319578"/>
            <a:ext cx="11849365" cy="2927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7092" y="6541347"/>
            <a:ext cx="15749816" cy="2927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263423" y="3328401"/>
            <a:ext cx="3832550" cy="291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/>
          <p:nvPr/>
        </p:nvSpPr>
        <p:spPr>
          <a:xfrm>
            <a:off x="5610080" y="8569691"/>
            <a:ext cx="13163840" cy="12573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Arial"/>
              <a:buNone/>
            </a:pPr>
            <a:r>
              <a:rPr b="0" baseline="30000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EVENTS </a:t>
            </a:r>
            <a:endParaRPr/>
          </a:p>
        </p:txBody>
      </p:sp>
      <p:pic>
        <p:nvPicPr>
          <p:cNvPr id="376" name="Google Shape;37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4431" y="3529589"/>
            <a:ext cx="4395139" cy="415650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1"/>
          <p:cNvSpPr/>
          <p:nvPr/>
        </p:nvSpPr>
        <p:spPr>
          <a:xfrm>
            <a:off x="5073293" y="10669246"/>
            <a:ext cx="13687401" cy="1893095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Gill Sans"/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Jamin Hegeman, Alex NisbettLeila Melina Marchetti,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Gill Sans"/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Janina Rösch, Eloise Smith-Foster, SDN Chapters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42"/>
          <p:cNvGrpSpPr/>
          <p:nvPr/>
        </p:nvGrpSpPr>
        <p:grpSpPr>
          <a:xfrm>
            <a:off x="2586856" y="3278319"/>
            <a:ext cx="3571877" cy="3268827"/>
            <a:chOff x="0" y="0"/>
            <a:chExt cx="3571876" cy="3268826"/>
          </a:xfrm>
        </p:grpSpPr>
        <p:sp>
          <p:nvSpPr>
            <p:cNvPr id="383" name="Google Shape;383;p42"/>
            <p:cNvSpPr/>
            <p:nvPr/>
          </p:nvSpPr>
          <p:spPr>
            <a:xfrm>
              <a:off x="390" y="2646695"/>
              <a:ext cx="3571486" cy="622131"/>
            </a:xfrm>
            <a:prstGeom prst="rect">
              <a:avLst/>
            </a:prstGeom>
            <a:solidFill>
              <a:srgbClr val="9876FF"/>
            </a:solidFill>
            <a:ln cap="flat" cmpd="sng" w="25400">
              <a:solidFill>
                <a:srgbClr val="000000">
                  <a:alpha val="0"/>
                </a:srgbClr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AMSTERDAM 2008</a:t>
              </a:r>
              <a:endParaRPr/>
            </a:p>
          </p:txBody>
        </p:sp>
        <p:pic>
          <p:nvPicPr>
            <p:cNvPr id="384" name="Google Shape;384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571875" cy="2643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5" name="Google Shape;385;p42"/>
          <p:cNvGrpSpPr/>
          <p:nvPr/>
        </p:nvGrpSpPr>
        <p:grpSpPr>
          <a:xfrm>
            <a:off x="6498059" y="3278319"/>
            <a:ext cx="3571877" cy="3268827"/>
            <a:chOff x="0" y="0"/>
            <a:chExt cx="3571876" cy="3268826"/>
          </a:xfrm>
        </p:grpSpPr>
        <p:sp>
          <p:nvSpPr>
            <p:cNvPr id="386" name="Google Shape;386;p42"/>
            <p:cNvSpPr/>
            <p:nvPr/>
          </p:nvSpPr>
          <p:spPr>
            <a:xfrm>
              <a:off x="390" y="2646695"/>
              <a:ext cx="3571486" cy="622131"/>
            </a:xfrm>
            <a:prstGeom prst="rect">
              <a:avLst/>
            </a:prstGeom>
            <a:solidFill>
              <a:srgbClr val="FF9A15"/>
            </a:solidFill>
            <a:ln cap="flat" cmpd="sng" w="25400">
              <a:solidFill>
                <a:srgbClr val="000000">
                  <a:alpha val="0"/>
                </a:srgbClr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MADEIRA 2009</a:t>
              </a:r>
              <a:endParaRPr/>
            </a:p>
          </p:txBody>
        </p:sp>
        <p:pic>
          <p:nvPicPr>
            <p:cNvPr id="387" name="Google Shape;387;p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3571875" cy="2643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8" name="Google Shape;388;p42"/>
          <p:cNvGrpSpPr/>
          <p:nvPr/>
        </p:nvGrpSpPr>
        <p:grpSpPr>
          <a:xfrm>
            <a:off x="2580554" y="6870843"/>
            <a:ext cx="3571878" cy="3250967"/>
            <a:chOff x="0" y="0"/>
            <a:chExt cx="3571876" cy="3250966"/>
          </a:xfrm>
        </p:grpSpPr>
        <p:sp>
          <p:nvSpPr>
            <p:cNvPr id="389" name="Google Shape;389;p42"/>
            <p:cNvSpPr/>
            <p:nvPr/>
          </p:nvSpPr>
          <p:spPr>
            <a:xfrm>
              <a:off x="391" y="2628835"/>
              <a:ext cx="3571485" cy="622131"/>
            </a:xfrm>
            <a:prstGeom prst="rect">
              <a:avLst/>
            </a:prstGeom>
            <a:solidFill>
              <a:srgbClr val="A43500"/>
            </a:solidFill>
            <a:ln cap="flat" cmpd="sng" w="25400">
              <a:solidFill>
                <a:srgbClr val="000000">
                  <a:alpha val="0"/>
                </a:srgbClr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CARDIFF 2013</a:t>
              </a:r>
              <a:endParaRPr/>
            </a:p>
          </p:txBody>
        </p:sp>
        <p:pic>
          <p:nvPicPr>
            <p:cNvPr id="390" name="Google Shape;390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3571875" cy="26238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1" name="Google Shape;391;p42"/>
          <p:cNvGrpSpPr/>
          <p:nvPr/>
        </p:nvGrpSpPr>
        <p:grpSpPr>
          <a:xfrm>
            <a:off x="6491757" y="6852984"/>
            <a:ext cx="3571877" cy="3268826"/>
            <a:chOff x="0" y="0"/>
            <a:chExt cx="3571876" cy="3268825"/>
          </a:xfrm>
        </p:grpSpPr>
        <p:sp>
          <p:nvSpPr>
            <p:cNvPr id="392" name="Google Shape;392;p42"/>
            <p:cNvSpPr/>
            <p:nvPr/>
          </p:nvSpPr>
          <p:spPr>
            <a:xfrm>
              <a:off x="391" y="2646695"/>
              <a:ext cx="3571485" cy="622130"/>
            </a:xfrm>
            <a:prstGeom prst="rect">
              <a:avLst/>
            </a:prstGeom>
            <a:solidFill>
              <a:srgbClr val="3095FF"/>
            </a:solidFill>
            <a:ln cap="flat" cmpd="sng" w="25400">
              <a:solidFill>
                <a:srgbClr val="000000">
                  <a:alpha val="0"/>
                </a:srgbClr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STOCKHOLM 2014</a:t>
              </a:r>
              <a:endParaRPr/>
            </a:p>
          </p:txBody>
        </p:sp>
        <p:pic>
          <p:nvPicPr>
            <p:cNvPr id="393" name="Google Shape;393;p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3571875" cy="2643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4" name="Google Shape;394;p42"/>
          <p:cNvGrpSpPr/>
          <p:nvPr/>
        </p:nvGrpSpPr>
        <p:grpSpPr>
          <a:xfrm>
            <a:off x="18231569" y="3296179"/>
            <a:ext cx="3571877" cy="3233108"/>
            <a:chOff x="0" y="0"/>
            <a:chExt cx="3571876" cy="3233106"/>
          </a:xfrm>
        </p:grpSpPr>
        <p:pic>
          <p:nvPicPr>
            <p:cNvPr id="395" name="Google Shape;395;p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3571875" cy="26424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42"/>
            <p:cNvSpPr/>
            <p:nvPr/>
          </p:nvSpPr>
          <p:spPr>
            <a:xfrm>
              <a:off x="391" y="2610976"/>
              <a:ext cx="3571485" cy="622130"/>
            </a:xfrm>
            <a:prstGeom prst="rect">
              <a:avLst/>
            </a:prstGeom>
            <a:solidFill>
              <a:srgbClr val="FF9B76"/>
            </a:solidFill>
            <a:ln cap="flat" cmpd="sng" w="25400">
              <a:solidFill>
                <a:srgbClr val="000000">
                  <a:alpha val="0"/>
                </a:srgbClr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PARIS 2012</a:t>
              </a:r>
              <a:endParaRPr/>
            </a:p>
          </p:txBody>
        </p:sp>
      </p:grpSp>
      <p:grpSp>
        <p:nvGrpSpPr>
          <p:cNvPr id="397" name="Google Shape;397;p42"/>
          <p:cNvGrpSpPr/>
          <p:nvPr/>
        </p:nvGrpSpPr>
        <p:grpSpPr>
          <a:xfrm>
            <a:off x="14356184" y="3278319"/>
            <a:ext cx="3571877" cy="3268827"/>
            <a:chOff x="0" y="0"/>
            <a:chExt cx="3571876" cy="3268826"/>
          </a:xfrm>
        </p:grpSpPr>
        <p:sp>
          <p:nvSpPr>
            <p:cNvPr id="398" name="Google Shape;398;p42"/>
            <p:cNvSpPr/>
            <p:nvPr/>
          </p:nvSpPr>
          <p:spPr>
            <a:xfrm>
              <a:off x="391" y="2646695"/>
              <a:ext cx="3571485" cy="622131"/>
            </a:xfrm>
            <a:prstGeom prst="rect">
              <a:avLst/>
            </a:prstGeom>
            <a:solidFill>
              <a:srgbClr val="E32400"/>
            </a:solidFill>
            <a:ln cap="flat" cmpd="sng" w="25400">
              <a:solidFill>
                <a:srgbClr val="000000">
                  <a:alpha val="0"/>
                </a:srgbClr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SAN FRANCISCO 2011</a:t>
              </a:r>
              <a:endParaRPr/>
            </a:p>
          </p:txBody>
        </p:sp>
        <p:pic>
          <p:nvPicPr>
            <p:cNvPr id="399" name="Google Shape;399;p4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3571875" cy="26424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0" name="Google Shape;400;p42"/>
          <p:cNvGrpSpPr/>
          <p:nvPr/>
        </p:nvGrpSpPr>
        <p:grpSpPr>
          <a:xfrm>
            <a:off x="10409163" y="3286885"/>
            <a:ext cx="3571976" cy="3260262"/>
            <a:chOff x="0" y="0"/>
            <a:chExt cx="3571974" cy="3260261"/>
          </a:xfrm>
        </p:grpSpPr>
        <p:sp>
          <p:nvSpPr>
            <p:cNvPr id="401" name="Google Shape;401;p42"/>
            <p:cNvSpPr/>
            <p:nvPr/>
          </p:nvSpPr>
          <p:spPr>
            <a:xfrm>
              <a:off x="489" y="2638130"/>
              <a:ext cx="3571485" cy="622131"/>
            </a:xfrm>
            <a:prstGeom prst="rect">
              <a:avLst/>
            </a:prstGeom>
            <a:solidFill>
              <a:srgbClr val="FF2F92"/>
            </a:solidFill>
            <a:ln cap="flat" cmpd="sng" w="25400">
              <a:solidFill>
                <a:srgbClr val="000000">
                  <a:alpha val="0"/>
                </a:srgbClr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BERLIN 2010</a:t>
              </a:r>
              <a:endParaRPr/>
            </a:p>
          </p:txBody>
        </p:sp>
        <p:pic>
          <p:nvPicPr>
            <p:cNvPr id="402" name="Google Shape;402;p4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0"/>
              <a:ext cx="3571875" cy="26424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3" name="Google Shape;403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402861" y="6869227"/>
            <a:ext cx="3572268" cy="32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2"/>
          <p:cNvSpPr/>
          <p:nvPr/>
        </p:nvSpPr>
        <p:spPr>
          <a:xfrm>
            <a:off x="10403254" y="9508609"/>
            <a:ext cx="3571486" cy="622130"/>
          </a:xfrm>
          <a:prstGeom prst="rect">
            <a:avLst/>
          </a:prstGeom>
          <a:solidFill>
            <a:srgbClr val="F5D227"/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 YORK 2015</a:t>
            </a:r>
            <a:endParaRPr/>
          </a:p>
        </p:txBody>
      </p:sp>
      <p:sp>
        <p:nvSpPr>
          <p:cNvPr id="405" name="Google Shape;405;p42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A00"/>
              </a:buClr>
              <a:buSzPts val="8000"/>
              <a:buFont typeface="Arial"/>
              <a:buNone/>
            </a:pPr>
            <a:r>
              <a:rPr b="0" baseline="30000" i="0" lang="en-US" sz="8000" u="none" cap="none" strike="noStrike">
                <a:solidFill>
                  <a:srgbClr val="B0CA00"/>
                </a:solidFill>
                <a:latin typeface="Arial"/>
                <a:ea typeface="Arial"/>
                <a:cs typeface="Arial"/>
                <a:sym typeface="Arial"/>
              </a:rPr>
              <a:t>GLOBAL CONFERENCES</a:t>
            </a:r>
            <a:endParaRPr/>
          </a:p>
        </p:txBody>
      </p:sp>
      <p:pic>
        <p:nvPicPr>
          <p:cNvPr id="406" name="Google Shape;406;p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355986" y="6859220"/>
            <a:ext cx="3572268" cy="3254198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2"/>
          <p:cNvSpPr/>
          <p:nvPr/>
        </p:nvSpPr>
        <p:spPr>
          <a:xfrm>
            <a:off x="14356380" y="9498602"/>
            <a:ext cx="3571485" cy="622130"/>
          </a:xfrm>
          <a:prstGeom prst="rect">
            <a:avLst/>
          </a:prstGeom>
          <a:solidFill>
            <a:srgbClr val="F48F14"/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AMSTERDAM 2016</a:t>
            </a:r>
            <a:endParaRPr/>
          </a:p>
        </p:txBody>
      </p:sp>
      <p:pic>
        <p:nvPicPr>
          <p:cNvPr id="408" name="Google Shape;408;p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237870" y="6859220"/>
            <a:ext cx="3572267" cy="325419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2"/>
          <p:cNvSpPr/>
          <p:nvPr/>
        </p:nvSpPr>
        <p:spPr>
          <a:xfrm>
            <a:off x="18238261" y="9498602"/>
            <a:ext cx="3571486" cy="622130"/>
          </a:xfrm>
          <a:prstGeom prst="rect">
            <a:avLst/>
          </a:prstGeom>
          <a:solidFill>
            <a:srgbClr val="942192"/>
          </a:solidFill>
          <a:ln cap="flat" cmpd="sng" w="25400">
            <a:solidFill>
              <a:srgbClr val="000000">
                <a:alpha val="0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MADRID 2017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/>
          <p:nvPr/>
        </p:nvSpPr>
        <p:spPr>
          <a:xfrm>
            <a:off x="5610080" y="969366"/>
            <a:ext cx="13163840" cy="1402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A00"/>
              </a:buClr>
              <a:buSzPts val="8000"/>
              <a:buFont typeface="Arial"/>
              <a:buNone/>
            </a:pPr>
            <a:r>
              <a:rPr b="0" baseline="30000" i="0" lang="en-US" sz="8000" u="none" cap="none" strike="noStrike">
                <a:solidFill>
                  <a:srgbClr val="B0CA00"/>
                </a:solidFill>
                <a:latin typeface="Arial"/>
                <a:ea typeface="Arial"/>
                <a:cs typeface="Arial"/>
                <a:sym typeface="Arial"/>
              </a:rPr>
              <a:t>CHAPTER EVENTS</a:t>
            </a:r>
            <a:endParaRPr/>
          </a:p>
        </p:txBody>
      </p:sp>
      <p:grpSp>
        <p:nvGrpSpPr>
          <p:cNvPr id="415" name="Google Shape;415;p43"/>
          <p:cNvGrpSpPr/>
          <p:nvPr/>
        </p:nvGrpSpPr>
        <p:grpSpPr>
          <a:xfrm>
            <a:off x="1778000" y="2633171"/>
            <a:ext cx="20828000" cy="9689172"/>
            <a:chOff x="0" y="0"/>
            <a:chExt cx="20828000" cy="9689170"/>
          </a:xfrm>
        </p:grpSpPr>
        <p:pic>
          <p:nvPicPr>
            <p:cNvPr id="416" name="Google Shape;416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2786"/>
              <a:ext cx="4058660" cy="9583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5267" y="52786"/>
              <a:ext cx="4046930" cy="9583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378804" y="52786"/>
              <a:ext cx="4035200" cy="9583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550612" y="0"/>
              <a:ext cx="4070390" cy="9689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6757609" y="5865"/>
              <a:ext cx="4070391" cy="96774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/>
          <p:nvPr/>
        </p:nvSpPr>
        <p:spPr>
          <a:xfrm>
            <a:off x="5610080" y="969366"/>
            <a:ext cx="13163840" cy="1402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A00"/>
              </a:buClr>
              <a:buSzPts val="8000"/>
              <a:buFont typeface="Arial"/>
              <a:buNone/>
            </a:pPr>
            <a:r>
              <a:rPr b="0" baseline="30000" i="0" lang="en-US" sz="8000" u="none" cap="none" strike="noStrike">
                <a:solidFill>
                  <a:srgbClr val="B0CA00"/>
                </a:solidFill>
                <a:latin typeface="Arial"/>
                <a:ea typeface="Arial"/>
                <a:cs typeface="Arial"/>
                <a:sym typeface="Arial"/>
              </a:rPr>
              <a:t>CHAPTER EVENTS</a:t>
            </a:r>
            <a:endParaRPr/>
          </a:p>
        </p:txBody>
      </p:sp>
      <p:grpSp>
        <p:nvGrpSpPr>
          <p:cNvPr id="426" name="Google Shape;426;p44"/>
          <p:cNvGrpSpPr/>
          <p:nvPr/>
        </p:nvGrpSpPr>
        <p:grpSpPr>
          <a:xfrm>
            <a:off x="1778000" y="2680446"/>
            <a:ext cx="20828000" cy="9594622"/>
            <a:chOff x="0" y="0"/>
            <a:chExt cx="20828000" cy="9594620"/>
          </a:xfrm>
        </p:grpSpPr>
        <p:pic>
          <p:nvPicPr>
            <p:cNvPr id="427" name="Google Shape;427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95946"/>
              <a:ext cx="3995200" cy="9498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36984" y="0"/>
              <a:ext cx="3960660" cy="9464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664897" y="23027"/>
              <a:ext cx="3949146" cy="94180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855827" y="34540"/>
              <a:ext cx="3972174" cy="93950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62454" y="28783"/>
              <a:ext cx="3960660" cy="940656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5"/>
          <p:cNvSpPr/>
          <p:nvPr/>
        </p:nvSpPr>
        <p:spPr>
          <a:xfrm>
            <a:off x="981770" y="7615727"/>
            <a:ext cx="6942401" cy="1461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Celebrating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service design</a:t>
            </a:r>
            <a:endParaRPr/>
          </a:p>
        </p:txBody>
      </p:sp>
      <p:sp>
        <p:nvSpPr>
          <p:cNvPr id="437" name="Google Shape;437;p45"/>
          <p:cNvSpPr/>
          <p:nvPr/>
        </p:nvSpPr>
        <p:spPr>
          <a:xfrm>
            <a:off x="16383003" y="7615699"/>
            <a:ext cx="7019201" cy="1461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Bringing the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community together</a:t>
            </a:r>
            <a:endParaRPr/>
          </a:p>
        </p:txBody>
      </p:sp>
      <p:sp>
        <p:nvSpPr>
          <p:cNvPr id="438" name="Google Shape;438;p45"/>
          <p:cNvSpPr/>
          <p:nvPr/>
        </p:nvSpPr>
        <p:spPr>
          <a:xfrm>
            <a:off x="9349999" y="7615699"/>
            <a:ext cx="5684002" cy="1461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Raising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awareness</a:t>
            </a:r>
            <a:endParaRPr/>
          </a:p>
        </p:txBody>
      </p:sp>
      <p:pic>
        <p:nvPicPr>
          <p:cNvPr id="439" name="Google Shape;43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79292" y="5161301"/>
            <a:ext cx="2503467" cy="205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85070" y="4883265"/>
            <a:ext cx="1213860" cy="2306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6301" y="4883265"/>
            <a:ext cx="2613339" cy="230683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5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A00"/>
              </a:buClr>
              <a:buSzPts val="8000"/>
              <a:buFont typeface="Arial"/>
              <a:buNone/>
            </a:pPr>
            <a:r>
              <a:rPr b="0" baseline="30000" i="0" lang="en-US" sz="8000" u="none" cap="none" strike="noStrike">
                <a:solidFill>
                  <a:srgbClr val="B0CA00"/>
                </a:solidFill>
                <a:latin typeface="Arial"/>
                <a:ea typeface="Arial"/>
                <a:cs typeface="Arial"/>
                <a:sym typeface="Arial"/>
              </a:rPr>
              <a:t>SERVICE DESIGN DAY - JUNE 1st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6"/>
          <p:cNvSpPr/>
          <p:nvPr/>
        </p:nvSpPr>
        <p:spPr>
          <a:xfrm>
            <a:off x="1738066" y="833889"/>
            <a:ext cx="20726400" cy="2057401"/>
          </a:xfrm>
          <a:prstGeom prst="rect">
            <a:avLst/>
          </a:prstGeom>
          <a:noFill/>
          <a:ln>
            <a:noFill/>
          </a:ln>
        </p:spPr>
        <p:txBody>
          <a:bodyPr anchorCtr="0" anchor="t" bIns="111725" lIns="111725" spcFirstLastPara="1" rIns="111725" wrap="square" tIns="111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4646"/>
              </a:buClr>
              <a:buSzPts val="12000"/>
              <a:buFont typeface="Arial"/>
              <a:buNone/>
            </a:pPr>
            <a:r>
              <a:rPr b="0" baseline="30000" i="0" lang="en-US" sz="12000" u="none" cap="none" strike="noStrike">
                <a:solidFill>
                  <a:srgbClr val="464646"/>
                </a:solidFill>
                <a:latin typeface="Arial"/>
                <a:ea typeface="Arial"/>
                <a:cs typeface="Arial"/>
                <a:sym typeface="Arial"/>
              </a:rPr>
              <a:t>How can I </a:t>
            </a:r>
            <a:r>
              <a:rPr b="0" baseline="30000" i="0" lang="en-US" sz="12000" u="none" cap="none" strike="noStrike">
                <a:solidFill>
                  <a:srgbClr val="BBDC00"/>
                </a:solidFill>
                <a:latin typeface="Arial"/>
                <a:ea typeface="Arial"/>
                <a:cs typeface="Arial"/>
                <a:sym typeface="Arial"/>
              </a:rPr>
              <a:t>get involved?</a:t>
            </a:r>
            <a:endParaRPr/>
          </a:p>
        </p:txBody>
      </p:sp>
      <p:pic>
        <p:nvPicPr>
          <p:cNvPr id="448" name="Google Shape;44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54" y="4730052"/>
            <a:ext cx="5443536" cy="492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1015" y="4768257"/>
            <a:ext cx="5415566" cy="4890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00960" y="4768258"/>
            <a:ext cx="5605092" cy="4890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050345" y="4768258"/>
            <a:ext cx="5490076" cy="489078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6"/>
          <p:cNvSpPr/>
          <p:nvPr/>
        </p:nvSpPr>
        <p:spPr>
          <a:xfrm>
            <a:off x="103858" y="9969102"/>
            <a:ext cx="6942401" cy="818135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Share service moments</a:t>
            </a:r>
            <a:endParaRPr/>
          </a:p>
        </p:txBody>
      </p:sp>
      <p:sp>
        <p:nvSpPr>
          <p:cNvPr id="453" name="Google Shape;453;p46"/>
          <p:cNvSpPr/>
          <p:nvPr/>
        </p:nvSpPr>
        <p:spPr>
          <a:xfrm>
            <a:off x="5777561" y="9969102"/>
            <a:ext cx="6942401" cy="818135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Celebrate!</a:t>
            </a:r>
            <a:endParaRPr/>
          </a:p>
        </p:txBody>
      </p:sp>
      <p:sp>
        <p:nvSpPr>
          <p:cNvPr id="454" name="Google Shape;454;p46"/>
          <p:cNvSpPr/>
          <p:nvPr/>
        </p:nvSpPr>
        <p:spPr>
          <a:xfrm>
            <a:off x="11532226" y="9969102"/>
            <a:ext cx="6942401" cy="818135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Tag a touchpoint</a:t>
            </a:r>
            <a:endParaRPr/>
          </a:p>
        </p:txBody>
      </p:sp>
      <p:sp>
        <p:nvSpPr>
          <p:cNvPr id="455" name="Google Shape;455;p46"/>
          <p:cNvSpPr/>
          <p:nvPr/>
        </p:nvSpPr>
        <p:spPr>
          <a:xfrm>
            <a:off x="17323933" y="9969102"/>
            <a:ext cx="6942401" cy="818135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Share the SDDay sign</a:t>
            </a:r>
            <a:endParaRPr/>
          </a:p>
        </p:txBody>
      </p:sp>
      <p:sp>
        <p:nvSpPr>
          <p:cNvPr id="456" name="Google Shape;456;p46"/>
          <p:cNvSpPr/>
          <p:nvPr/>
        </p:nvSpPr>
        <p:spPr>
          <a:xfrm>
            <a:off x="6836069" y="2527468"/>
            <a:ext cx="10530396" cy="818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Share activities using #ServiceDesignDay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/>
          <p:nvPr/>
        </p:nvSpPr>
        <p:spPr>
          <a:xfrm>
            <a:off x="5610080" y="8569691"/>
            <a:ext cx="13163840" cy="12573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Arial"/>
              <a:buNone/>
            </a:pPr>
            <a:r>
              <a:rPr b="0" baseline="30000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STRATEGY 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1422" y="3377884"/>
            <a:ext cx="3941157" cy="4245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57995" y="12797666"/>
            <a:ext cx="2268145" cy="90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7"/>
          <p:cNvSpPr/>
          <p:nvPr/>
        </p:nvSpPr>
        <p:spPr>
          <a:xfrm>
            <a:off x="5610080" y="8569691"/>
            <a:ext cx="13163840" cy="12573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Arial"/>
              <a:buNone/>
            </a:pPr>
            <a:r>
              <a:rPr b="0" baseline="30000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CHANNELS</a:t>
            </a:r>
            <a:endParaRPr/>
          </a:p>
        </p:txBody>
      </p:sp>
      <p:pic>
        <p:nvPicPr>
          <p:cNvPr id="462" name="Google Shape;46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4122" y="5463080"/>
            <a:ext cx="13335757" cy="1289652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7"/>
          <p:cNvSpPr/>
          <p:nvPr/>
        </p:nvSpPr>
        <p:spPr>
          <a:xfrm>
            <a:off x="7841775" y="10858555"/>
            <a:ext cx="8150437" cy="151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Gill Sans"/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Yigit Kulabas</a:t>
            </a:r>
            <a:br>
              <a:rPr b="0" i="0" lang="en-US" sz="4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0" i="0" lang="en-US" sz="4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Samuel Simon, Kelly Teunissen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8799" y="2994287"/>
            <a:ext cx="6106402" cy="610640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8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A00"/>
              </a:buClr>
              <a:buSzPts val="8000"/>
              <a:buFont typeface="Arial"/>
              <a:buNone/>
            </a:pPr>
            <a:r>
              <a:rPr b="0" baseline="30000" i="0" lang="en-US" sz="8000" u="none" cap="none" strike="noStrike">
                <a:solidFill>
                  <a:srgbClr val="B0CA00"/>
                </a:solidFill>
                <a:latin typeface="Arial"/>
                <a:ea typeface="Arial"/>
                <a:cs typeface="Arial"/>
                <a:sym typeface="Arial"/>
              </a:rPr>
              <a:t>NEW SDN COMMUNITY SLACK</a:t>
            </a:r>
            <a:endParaRPr/>
          </a:p>
        </p:txBody>
      </p:sp>
      <p:sp>
        <p:nvSpPr>
          <p:cNvPr id="470" name="Google Shape;470;p48"/>
          <p:cNvSpPr/>
          <p:nvPr/>
        </p:nvSpPr>
        <p:spPr>
          <a:xfrm>
            <a:off x="4948854" y="9706595"/>
            <a:ext cx="14486292" cy="184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5600"/>
              <a:buFont typeface="Arial"/>
              <a:buNone/>
            </a:pPr>
            <a:r>
              <a:rPr b="0" i="0" lang="en-US" sz="56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Join the international conversation!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5600"/>
              <a:buFont typeface="Arial"/>
              <a:buNone/>
            </a:pPr>
            <a:r>
              <a:rPr b="0" i="0" lang="en-US" sz="56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For SDN Community Followers and Members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7064" y="2233033"/>
            <a:ext cx="8169872" cy="7539667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9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A00"/>
              </a:buClr>
              <a:buSzPts val="8000"/>
              <a:buFont typeface="Arial"/>
              <a:buNone/>
            </a:pPr>
            <a:r>
              <a:rPr b="0" baseline="30000" i="0" lang="en-US" sz="8000" u="none" cap="none" strike="noStrike">
                <a:solidFill>
                  <a:srgbClr val="B0CA00"/>
                </a:solidFill>
                <a:latin typeface="Arial"/>
                <a:ea typeface="Arial"/>
                <a:cs typeface="Arial"/>
                <a:sym typeface="Arial"/>
              </a:rPr>
              <a:t>SDN WEBSITE</a:t>
            </a:r>
            <a:endParaRPr/>
          </a:p>
        </p:txBody>
      </p:sp>
      <p:sp>
        <p:nvSpPr>
          <p:cNvPr id="477" name="Google Shape;477;p49"/>
          <p:cNvSpPr/>
          <p:nvPr/>
        </p:nvSpPr>
        <p:spPr>
          <a:xfrm>
            <a:off x="5886537" y="10104314"/>
            <a:ext cx="12610926" cy="184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5600"/>
              <a:buFont typeface="Arial"/>
              <a:buNone/>
            </a:pPr>
            <a:r>
              <a:rPr b="0" i="0" lang="en-US" sz="56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540,322 Page views</a:t>
            </a:r>
            <a:br>
              <a:rPr b="0" i="0" lang="en-US" sz="56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56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103,647 Visitors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9034" y="2708070"/>
            <a:ext cx="622953" cy="622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2866" y="2723150"/>
            <a:ext cx="726232" cy="59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51137" y="2708069"/>
            <a:ext cx="622953" cy="622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2932" y="2815223"/>
            <a:ext cx="16075165" cy="8992447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0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A00"/>
              </a:buClr>
              <a:buSzPts val="8000"/>
              <a:buFont typeface="Arial"/>
              <a:buNone/>
            </a:pPr>
            <a:r>
              <a:rPr b="0" baseline="30000" i="0" lang="en-US" sz="8000" u="none" cap="none" strike="noStrike">
                <a:solidFill>
                  <a:srgbClr val="B0CA00"/>
                </a:solidFill>
                <a:latin typeface="Arial"/>
                <a:ea typeface="Arial"/>
                <a:cs typeface="Arial"/>
                <a:sym typeface="Arial"/>
              </a:rPr>
              <a:t>SOCIAL MEDIA GROWTH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1"/>
          <p:cNvSpPr/>
          <p:nvPr/>
        </p:nvSpPr>
        <p:spPr>
          <a:xfrm>
            <a:off x="3358186" y="3634382"/>
            <a:ext cx="17645064" cy="571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DC00"/>
              </a:buClr>
              <a:buSzPts val="19600"/>
              <a:buFont typeface="Arial"/>
              <a:buNone/>
            </a:pPr>
            <a:r>
              <a:rPr b="0" i="0" lang="en-US" sz="19600" u="none" cap="none" strike="noStrike">
                <a:solidFill>
                  <a:srgbClr val="BBDC00"/>
                </a:solidFill>
                <a:latin typeface="Arial"/>
                <a:ea typeface="Arial"/>
                <a:cs typeface="Arial"/>
                <a:sym typeface="Arial"/>
              </a:rPr>
              <a:t>45,896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6455"/>
              </a:buClr>
              <a:buSzPts val="8400"/>
              <a:buFont typeface="Arial"/>
              <a:buNone/>
            </a:pPr>
            <a:r>
              <a:rPr b="0" i="0" lang="en-US" sz="8400" u="none" cap="none" strike="noStrike">
                <a:solidFill>
                  <a:srgbClr val="716455"/>
                </a:solidFill>
                <a:latin typeface="Arial"/>
                <a:ea typeface="Arial"/>
                <a:cs typeface="Arial"/>
                <a:sym typeface="Arial"/>
              </a:rPr>
              <a:t>TOTAL audience following our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6455"/>
              </a:buClr>
              <a:buSzPts val="8400"/>
              <a:buFont typeface="Arial"/>
              <a:buNone/>
            </a:pPr>
            <a:r>
              <a:rPr b="0" i="0" lang="en-US" sz="8400" u="none" cap="none" strike="noStrike">
                <a:solidFill>
                  <a:srgbClr val="716455"/>
                </a:solidFill>
                <a:latin typeface="Arial"/>
                <a:ea typeface="Arial"/>
                <a:cs typeface="Arial"/>
                <a:sym typeface="Arial"/>
              </a:rPr>
              <a:t>social media activities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5509" y="3146582"/>
            <a:ext cx="14031715" cy="829548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2"/>
          <p:cNvSpPr/>
          <p:nvPr/>
        </p:nvSpPr>
        <p:spPr>
          <a:xfrm>
            <a:off x="5036742" y="9297816"/>
            <a:ext cx="1446610" cy="714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6455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716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431</a:t>
            </a:r>
            <a:endParaRPr/>
          </a:p>
        </p:txBody>
      </p:sp>
      <p:sp>
        <p:nvSpPr>
          <p:cNvPr id="498" name="Google Shape;498;p52"/>
          <p:cNvSpPr/>
          <p:nvPr/>
        </p:nvSpPr>
        <p:spPr>
          <a:xfrm>
            <a:off x="6590507" y="8766305"/>
            <a:ext cx="1446611" cy="714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6455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716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964</a:t>
            </a:r>
            <a:endParaRPr/>
          </a:p>
        </p:txBody>
      </p:sp>
      <p:sp>
        <p:nvSpPr>
          <p:cNvPr id="499" name="Google Shape;499;p52"/>
          <p:cNvSpPr/>
          <p:nvPr/>
        </p:nvSpPr>
        <p:spPr>
          <a:xfrm>
            <a:off x="8537179" y="8453766"/>
            <a:ext cx="1446611" cy="714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6455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716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1435</a:t>
            </a:r>
            <a:endParaRPr/>
          </a:p>
        </p:txBody>
      </p:sp>
      <p:sp>
        <p:nvSpPr>
          <p:cNvPr id="500" name="Google Shape;500;p52"/>
          <p:cNvSpPr/>
          <p:nvPr/>
        </p:nvSpPr>
        <p:spPr>
          <a:xfrm>
            <a:off x="10251679" y="7940503"/>
            <a:ext cx="1446611" cy="714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6455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716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1916</a:t>
            </a:r>
            <a:endParaRPr/>
          </a:p>
        </p:txBody>
      </p:sp>
      <p:sp>
        <p:nvSpPr>
          <p:cNvPr id="501" name="Google Shape;501;p52"/>
          <p:cNvSpPr/>
          <p:nvPr/>
        </p:nvSpPr>
        <p:spPr>
          <a:xfrm>
            <a:off x="12134184" y="6461654"/>
            <a:ext cx="1446611" cy="714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6455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716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3202</a:t>
            </a:r>
            <a:endParaRPr/>
          </a:p>
        </p:txBody>
      </p:sp>
      <p:sp>
        <p:nvSpPr>
          <p:cNvPr id="502" name="Google Shape;502;p52"/>
          <p:cNvSpPr/>
          <p:nvPr/>
        </p:nvSpPr>
        <p:spPr>
          <a:xfrm>
            <a:off x="15020895" y="4855286"/>
            <a:ext cx="1446610" cy="714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6455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716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4350</a:t>
            </a:r>
            <a:endParaRPr/>
          </a:p>
        </p:txBody>
      </p:sp>
      <p:sp>
        <p:nvSpPr>
          <p:cNvPr id="503" name="Google Shape;503;p52"/>
          <p:cNvSpPr/>
          <p:nvPr/>
        </p:nvSpPr>
        <p:spPr>
          <a:xfrm>
            <a:off x="18125398" y="2264014"/>
            <a:ext cx="2321719" cy="1232298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D143"/>
              </a:buClr>
              <a:buSzPts val="7400"/>
              <a:buFont typeface="Helvetica Neue"/>
              <a:buNone/>
            </a:pPr>
            <a:r>
              <a:rPr b="1" i="0" lang="en-US" sz="7400" u="none" cap="none" strike="noStrike">
                <a:solidFill>
                  <a:srgbClr val="BCD1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7430</a:t>
            </a:r>
            <a:endParaRPr/>
          </a:p>
        </p:txBody>
      </p:sp>
      <p:sp>
        <p:nvSpPr>
          <p:cNvPr id="504" name="Google Shape;504;p52"/>
          <p:cNvSpPr/>
          <p:nvPr/>
        </p:nvSpPr>
        <p:spPr>
          <a:xfrm>
            <a:off x="14062839" y="5843372"/>
            <a:ext cx="1446610" cy="714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6455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716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3610</a:t>
            </a:r>
            <a:endParaRPr/>
          </a:p>
        </p:txBody>
      </p:sp>
      <p:sp>
        <p:nvSpPr>
          <p:cNvPr id="505" name="Google Shape;505;p52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A00"/>
              </a:buClr>
              <a:buSzPts val="8000"/>
              <a:buFont typeface="Arial"/>
              <a:buNone/>
            </a:pPr>
            <a:r>
              <a:rPr b="0" baseline="30000" i="0" lang="en-US" sz="8000" u="none" cap="none" strike="noStrike">
                <a:solidFill>
                  <a:srgbClr val="B0CA00"/>
                </a:solidFill>
                <a:latin typeface="Arial"/>
                <a:ea typeface="Arial"/>
                <a:cs typeface="Arial"/>
                <a:sym typeface="Arial"/>
              </a:rPr>
              <a:t>INSIDER NEWSLETTER</a:t>
            </a:r>
            <a:endParaRPr/>
          </a:p>
        </p:txBody>
      </p:sp>
      <p:sp>
        <p:nvSpPr>
          <p:cNvPr id="506" name="Google Shape;506;p52"/>
          <p:cNvSpPr/>
          <p:nvPr/>
        </p:nvSpPr>
        <p:spPr>
          <a:xfrm>
            <a:off x="16113095" y="3610685"/>
            <a:ext cx="1446610" cy="714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6455"/>
              </a:buClr>
              <a:buSzPts val="3200"/>
              <a:buFont typeface="Helvetica Neue"/>
              <a:buNone/>
            </a:pPr>
            <a:r>
              <a:rPr b="1" i="0" lang="en-US" sz="3200" u="none" cap="none" strike="noStrike">
                <a:solidFill>
                  <a:srgbClr val="7164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6970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3"/>
          <p:cNvSpPr/>
          <p:nvPr/>
        </p:nvSpPr>
        <p:spPr>
          <a:xfrm>
            <a:off x="5610080" y="8569691"/>
            <a:ext cx="13163840" cy="1249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Arial"/>
              <a:buNone/>
            </a:pPr>
            <a:r>
              <a:rPr b="0" baseline="30000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TOUCHPOINT JOURNAL</a:t>
            </a:r>
            <a:endParaRPr/>
          </a:p>
        </p:txBody>
      </p:sp>
      <p:pic>
        <p:nvPicPr>
          <p:cNvPr id="512" name="Google Shape;51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51213" y="3776361"/>
            <a:ext cx="4681573" cy="377012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3"/>
          <p:cNvSpPr/>
          <p:nvPr/>
        </p:nvSpPr>
        <p:spPr>
          <a:xfrm>
            <a:off x="8208032" y="10858555"/>
            <a:ext cx="7967936" cy="151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Gill Sans"/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Jesse Grimes - Editor-in-Chief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Gill Sans"/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Cristine Lanzoni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8831" y="3168522"/>
            <a:ext cx="1487273" cy="196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9499" y="3169455"/>
            <a:ext cx="1482329" cy="19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48235" y="3165346"/>
            <a:ext cx="1487273" cy="19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4"/>
          <p:cNvSpPr/>
          <p:nvPr/>
        </p:nvSpPr>
        <p:spPr>
          <a:xfrm rot="-5400000">
            <a:off x="3028851" y="3854231"/>
            <a:ext cx="1824832" cy="4730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Vol. 1</a:t>
            </a:r>
            <a:endParaRPr/>
          </a:p>
        </p:txBody>
      </p:sp>
      <p:pic>
        <p:nvPicPr>
          <p:cNvPr id="522" name="Google Shape;522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06430" y="3165346"/>
            <a:ext cx="1487273" cy="196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928152" y="3171571"/>
            <a:ext cx="1482329" cy="196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526953" y="3165346"/>
            <a:ext cx="1481245" cy="196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141239" y="3165346"/>
            <a:ext cx="1473399" cy="19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4"/>
          <p:cNvSpPr/>
          <p:nvPr/>
        </p:nvSpPr>
        <p:spPr>
          <a:xfrm rot="-5400000">
            <a:off x="15475503" y="4232543"/>
            <a:ext cx="1500188" cy="4730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2011</a:t>
            </a:r>
            <a:endParaRPr/>
          </a:p>
        </p:txBody>
      </p:sp>
      <p:sp>
        <p:nvSpPr>
          <p:cNvPr id="527" name="Google Shape;527;p54"/>
          <p:cNvSpPr/>
          <p:nvPr/>
        </p:nvSpPr>
        <p:spPr>
          <a:xfrm rot="-5400000">
            <a:off x="8817221" y="3854231"/>
            <a:ext cx="1958002" cy="4730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Vol. 2</a:t>
            </a:r>
            <a:endParaRPr/>
          </a:p>
        </p:txBody>
      </p:sp>
      <p:pic>
        <p:nvPicPr>
          <p:cNvPr id="528" name="Google Shape;528;p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69212" y="3168522"/>
            <a:ext cx="1487273" cy="196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690404" y="3165346"/>
            <a:ext cx="1487273" cy="1964532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4"/>
          <p:cNvSpPr/>
          <p:nvPr/>
        </p:nvSpPr>
        <p:spPr>
          <a:xfrm rot="-5400000">
            <a:off x="15055808" y="3473519"/>
            <a:ext cx="1196579" cy="4730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Vol. 3</a:t>
            </a:r>
            <a:endParaRPr/>
          </a:p>
        </p:txBody>
      </p:sp>
      <p:sp>
        <p:nvSpPr>
          <p:cNvPr id="531" name="Google Shape;531;p54"/>
          <p:cNvSpPr/>
          <p:nvPr/>
        </p:nvSpPr>
        <p:spPr>
          <a:xfrm rot="-5400007">
            <a:off x="3251021" y="6027150"/>
            <a:ext cx="1330658" cy="53623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Vol. 4</a:t>
            </a:r>
            <a:endParaRPr/>
          </a:p>
        </p:txBody>
      </p:sp>
      <p:sp>
        <p:nvSpPr>
          <p:cNvPr id="532" name="Google Shape;532;p54"/>
          <p:cNvSpPr/>
          <p:nvPr/>
        </p:nvSpPr>
        <p:spPr>
          <a:xfrm rot="-5400007">
            <a:off x="12088969" y="6027150"/>
            <a:ext cx="1330657" cy="53623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2013</a:t>
            </a:r>
            <a:endParaRPr/>
          </a:p>
        </p:txBody>
      </p:sp>
      <p:sp>
        <p:nvSpPr>
          <p:cNvPr id="533" name="Google Shape;533;p54"/>
          <p:cNvSpPr/>
          <p:nvPr/>
        </p:nvSpPr>
        <p:spPr>
          <a:xfrm rot="-5400000">
            <a:off x="15086867" y="6053661"/>
            <a:ext cx="1196579" cy="4730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Vol. 6</a:t>
            </a:r>
            <a:endParaRPr/>
          </a:p>
        </p:txBody>
      </p:sp>
      <p:pic>
        <p:nvPicPr>
          <p:cNvPr id="534" name="Google Shape;534;p5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912903" y="5590594"/>
            <a:ext cx="1531271" cy="203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7537855" y="5588286"/>
            <a:ext cx="1531362" cy="2026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214257" y="5686590"/>
            <a:ext cx="1531646" cy="200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841001" y="5686590"/>
            <a:ext cx="1531647" cy="200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464785" y="5681598"/>
            <a:ext cx="1509602" cy="200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055937" y="5687805"/>
            <a:ext cx="1511625" cy="200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695195" y="5688054"/>
            <a:ext cx="1495726" cy="200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3322583" y="5685125"/>
            <a:ext cx="1509427" cy="200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9155202" y="5590594"/>
            <a:ext cx="1531404" cy="2024996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4"/>
          <p:cNvSpPr/>
          <p:nvPr/>
        </p:nvSpPr>
        <p:spPr>
          <a:xfrm rot="-5400007">
            <a:off x="9126528" y="6053874"/>
            <a:ext cx="1330658" cy="53623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Vol. 5</a:t>
            </a:r>
            <a:endParaRPr/>
          </a:p>
        </p:txBody>
      </p:sp>
      <p:grpSp>
        <p:nvGrpSpPr>
          <p:cNvPr id="544" name="Google Shape;544;p54"/>
          <p:cNvGrpSpPr/>
          <p:nvPr/>
        </p:nvGrpSpPr>
        <p:grpSpPr>
          <a:xfrm>
            <a:off x="1169989" y="8427978"/>
            <a:ext cx="2366536" cy="2638304"/>
            <a:chOff x="0" y="0"/>
            <a:chExt cx="2366535" cy="2638302"/>
          </a:xfrm>
        </p:grpSpPr>
        <p:sp>
          <p:nvSpPr>
            <p:cNvPr id="545" name="Google Shape;545;p54"/>
            <p:cNvSpPr/>
            <p:nvPr/>
          </p:nvSpPr>
          <p:spPr>
            <a:xfrm rot="-5400007">
              <a:off x="-316334" y="316335"/>
              <a:ext cx="1059722" cy="4270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1425" lIns="71425" spcFirstLastPara="1" rIns="71425" wrap="square" tIns="7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5E5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675E50"/>
                  </a:solidFill>
                  <a:latin typeface="Arial"/>
                  <a:ea typeface="Arial"/>
                  <a:cs typeface="Arial"/>
                  <a:sym typeface="Arial"/>
                </a:rPr>
                <a:t>Vol. 7</a:t>
              </a:r>
              <a:endParaRPr/>
            </a:p>
          </p:txBody>
        </p:sp>
        <p:pic>
          <p:nvPicPr>
            <p:cNvPr id="546" name="Google Shape;546;p5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31126" y="57757"/>
              <a:ext cx="1935409" cy="25805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7" name="Google Shape;547;p5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662834" y="8500888"/>
            <a:ext cx="1941347" cy="2572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120055" y="8499971"/>
            <a:ext cx="1941443" cy="257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5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730588" y="8500888"/>
            <a:ext cx="1943004" cy="257259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4"/>
          <p:cNvSpPr/>
          <p:nvPr/>
        </p:nvSpPr>
        <p:spPr>
          <a:xfrm rot="-5400007">
            <a:off x="7023706" y="9261059"/>
            <a:ext cx="1979448" cy="42707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Special Edition</a:t>
            </a:r>
            <a:endParaRPr/>
          </a:p>
        </p:txBody>
      </p:sp>
      <p:grpSp>
        <p:nvGrpSpPr>
          <p:cNvPr id="551" name="Google Shape;551;p54"/>
          <p:cNvGrpSpPr/>
          <p:nvPr/>
        </p:nvGrpSpPr>
        <p:grpSpPr>
          <a:xfrm>
            <a:off x="10628296" y="8427978"/>
            <a:ext cx="2366536" cy="2638304"/>
            <a:chOff x="0" y="0"/>
            <a:chExt cx="2366535" cy="2638302"/>
          </a:xfrm>
        </p:grpSpPr>
        <p:sp>
          <p:nvSpPr>
            <p:cNvPr id="552" name="Google Shape;552;p54"/>
            <p:cNvSpPr/>
            <p:nvPr/>
          </p:nvSpPr>
          <p:spPr>
            <a:xfrm rot="-5400007">
              <a:off x="-316334" y="316335"/>
              <a:ext cx="1059722" cy="4270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1425" lIns="71425" spcFirstLastPara="1" rIns="71425" wrap="square" tIns="7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75E5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675E50"/>
                  </a:solidFill>
                  <a:latin typeface="Arial"/>
                  <a:ea typeface="Arial"/>
                  <a:cs typeface="Arial"/>
                  <a:sym typeface="Arial"/>
                </a:rPr>
                <a:t>Vol. 8</a:t>
              </a:r>
              <a:endParaRPr/>
            </a:p>
          </p:txBody>
        </p:sp>
        <p:pic>
          <p:nvPicPr>
            <p:cNvPr id="553" name="Google Shape;553;p5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31126" y="57757"/>
              <a:ext cx="1935409" cy="258054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4" name="Google Shape;554;p5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1058214" y="8427978"/>
            <a:ext cx="1987422" cy="2638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3162670" y="8428189"/>
            <a:ext cx="2051083" cy="27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4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A00"/>
              </a:buClr>
              <a:buSzPts val="8000"/>
              <a:buFont typeface="Arial"/>
              <a:buNone/>
            </a:pPr>
            <a:r>
              <a:rPr b="0" baseline="30000" i="0" lang="en-US" sz="8000" u="none" cap="none" strike="noStrike">
                <a:solidFill>
                  <a:srgbClr val="B0CA00"/>
                </a:solidFill>
                <a:latin typeface="Arial"/>
                <a:ea typeface="Arial"/>
                <a:cs typeface="Arial"/>
                <a:sym typeface="Arial"/>
              </a:rPr>
              <a:t>TOUCHPOINT JOURNAL</a:t>
            </a:r>
            <a:endParaRPr/>
          </a:p>
        </p:txBody>
      </p:sp>
      <p:pic>
        <p:nvPicPr>
          <p:cNvPr id="557" name="Google Shape;557;p5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8499502" y="8431473"/>
            <a:ext cx="2064818" cy="2736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5330789" y="8413291"/>
            <a:ext cx="2064818" cy="273636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4"/>
          <p:cNvSpPr/>
          <p:nvPr/>
        </p:nvSpPr>
        <p:spPr>
          <a:xfrm rot="-5400007">
            <a:off x="17702446" y="8744313"/>
            <a:ext cx="1059722" cy="42705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Vol. 9</a:t>
            </a:r>
            <a:endParaRPr/>
          </a:p>
        </p:txBody>
      </p:sp>
      <p:pic>
        <p:nvPicPr>
          <p:cNvPr id="560" name="Google Shape;560;p54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0702833" y="8448038"/>
            <a:ext cx="2064818" cy="2735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4006" y="3058827"/>
            <a:ext cx="11009588" cy="695263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5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A00"/>
              </a:buClr>
              <a:buSzPts val="8000"/>
              <a:buFont typeface="Arial"/>
              <a:buNone/>
            </a:pPr>
            <a:r>
              <a:rPr b="0" baseline="30000" i="0" lang="en-US" sz="8000" u="none" cap="none" strike="noStrike">
                <a:solidFill>
                  <a:srgbClr val="B0CA00"/>
                </a:solidFill>
                <a:latin typeface="Arial"/>
                <a:ea typeface="Arial"/>
                <a:cs typeface="Arial"/>
                <a:sym typeface="Arial"/>
              </a:rPr>
              <a:t>TOUCHPOINT JOURNAL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6"/>
          <p:cNvSpPr/>
          <p:nvPr/>
        </p:nvSpPr>
        <p:spPr>
          <a:xfrm>
            <a:off x="5610080" y="8569691"/>
            <a:ext cx="13163840" cy="12573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Arial"/>
              <a:buNone/>
            </a:pPr>
            <a:r>
              <a:rPr b="0" baseline="30000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Special Interest Groups</a:t>
            </a:r>
            <a:endParaRPr/>
          </a:p>
        </p:txBody>
      </p:sp>
      <p:pic>
        <p:nvPicPr>
          <p:cNvPr id="572" name="Google Shape;57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51213" y="3776361"/>
            <a:ext cx="4681573" cy="3770121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6"/>
          <p:cNvSpPr/>
          <p:nvPr/>
        </p:nvSpPr>
        <p:spPr>
          <a:xfrm>
            <a:off x="7333133" y="10749613"/>
            <a:ext cx="9167721" cy="1732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Gill Sans"/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Birgit Mager, Shelley Evenson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Gill Sans"/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Aline Alonso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4941093" y="3357562"/>
            <a:ext cx="14501814" cy="7000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5D51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665D51"/>
                </a:solidFill>
                <a:latin typeface="Arial"/>
                <a:ea typeface="Arial"/>
                <a:cs typeface="Arial"/>
                <a:sym typeface="Arial"/>
              </a:rPr>
              <a:t>Our mission is to grow the market for service design and enable opportunities for our members to create better and more human services worldwide.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5D51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5D51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665D51"/>
                </a:solidFill>
                <a:latin typeface="Arial"/>
                <a:ea typeface="Arial"/>
                <a:cs typeface="Arial"/>
                <a:sym typeface="Arial"/>
              </a:rPr>
              <a:t>We believe that a greater demand for the practice will positively influence the communities of research, education, and practice. We are a platform for exchange, communication, and support for the diverse service design community.</a:t>
            </a:r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A00"/>
              </a:buClr>
              <a:buSzPts val="8000"/>
              <a:buFont typeface="Arial"/>
              <a:buNone/>
            </a:pPr>
            <a:r>
              <a:rPr b="0" baseline="30000" i="0" lang="en-US" sz="8000" u="none" cap="none" strike="noStrike">
                <a:solidFill>
                  <a:srgbClr val="B0CA00"/>
                </a:solidFill>
                <a:latin typeface="Arial"/>
                <a:ea typeface="Arial"/>
                <a:cs typeface="Arial"/>
                <a:sym typeface="Arial"/>
              </a:rPr>
              <a:t>SDN MISSION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1442" y="3600515"/>
            <a:ext cx="4280135" cy="583654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7"/>
          <p:cNvSpPr/>
          <p:nvPr/>
        </p:nvSpPr>
        <p:spPr>
          <a:xfrm>
            <a:off x="2296645" y="9699690"/>
            <a:ext cx="7858126" cy="1412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2015</a:t>
            </a:r>
            <a:br>
              <a:rPr b="0" i="0" lang="en-US" sz="4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Financial Services</a:t>
            </a:r>
            <a:endParaRPr/>
          </a:p>
        </p:txBody>
      </p:sp>
      <p:sp>
        <p:nvSpPr>
          <p:cNvPr id="580" name="Google Shape;580;p57"/>
          <p:cNvSpPr/>
          <p:nvPr/>
        </p:nvSpPr>
        <p:spPr>
          <a:xfrm>
            <a:off x="8262937" y="9699690"/>
            <a:ext cx="7858126" cy="1412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br>
              <a:rPr b="0" i="0" lang="en-US" sz="4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Public Sector</a:t>
            </a:r>
            <a:endParaRPr/>
          </a:p>
        </p:txBody>
      </p:sp>
      <p:sp>
        <p:nvSpPr>
          <p:cNvPr id="581" name="Google Shape;581;p57"/>
          <p:cNvSpPr/>
          <p:nvPr/>
        </p:nvSpPr>
        <p:spPr>
          <a:xfrm>
            <a:off x="5610080" y="986299"/>
            <a:ext cx="13163840" cy="1402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A00"/>
              </a:buClr>
              <a:buSzPts val="8000"/>
              <a:buFont typeface="Arial"/>
              <a:buNone/>
            </a:pPr>
            <a:r>
              <a:rPr b="0" baseline="30000" i="0" lang="en-US" sz="8000" u="none" cap="none" strike="noStrike">
                <a:solidFill>
                  <a:srgbClr val="B0CA00"/>
                </a:solidFill>
                <a:latin typeface="Arial"/>
                <a:ea typeface="Arial"/>
                <a:cs typeface="Arial"/>
                <a:sym typeface="Arial"/>
              </a:rPr>
              <a:t>IMPACT REPORTS</a:t>
            </a:r>
            <a:endParaRPr/>
          </a:p>
        </p:txBody>
      </p:sp>
      <p:sp>
        <p:nvSpPr>
          <p:cNvPr id="582" name="Google Shape;582;p57"/>
          <p:cNvSpPr/>
          <p:nvPr/>
        </p:nvSpPr>
        <p:spPr>
          <a:xfrm>
            <a:off x="14178430" y="9699690"/>
            <a:ext cx="7858126" cy="1412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2017</a:t>
            </a:r>
            <a:br>
              <a:rPr b="0" i="0" lang="en-US" sz="4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Health Sector</a:t>
            </a:r>
            <a:endParaRPr/>
          </a:p>
        </p:txBody>
      </p:sp>
      <p:pic>
        <p:nvPicPr>
          <p:cNvPr id="583" name="Google Shape;58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24479" y="3591978"/>
            <a:ext cx="4135041" cy="5853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31622" y="3600515"/>
            <a:ext cx="4043587" cy="5836549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7"/>
          <p:cNvSpPr/>
          <p:nvPr/>
        </p:nvSpPr>
        <p:spPr>
          <a:xfrm>
            <a:off x="-1" y="12787267"/>
            <a:ext cx="24384001" cy="928801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86" name="Google Shape;586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57995" y="12797666"/>
            <a:ext cx="2268145" cy="9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7"/>
          <p:cNvSpPr/>
          <p:nvPr/>
        </p:nvSpPr>
        <p:spPr>
          <a:xfrm>
            <a:off x="136155" y="12786631"/>
            <a:ext cx="6106401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588" name="Google Shape;588;p57"/>
          <p:cNvSpPr/>
          <p:nvPr/>
        </p:nvSpPr>
        <p:spPr>
          <a:xfrm>
            <a:off x="19184723" y="12739072"/>
            <a:ext cx="6106401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www.service-design-network.org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8"/>
          <p:cNvSpPr/>
          <p:nvPr/>
        </p:nvSpPr>
        <p:spPr>
          <a:xfrm>
            <a:off x="5610080" y="8569691"/>
            <a:ext cx="13163840" cy="12573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Arial"/>
              <a:buNone/>
            </a:pPr>
            <a:r>
              <a:rPr b="0" baseline="30000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SERVICE DESIGN AWARD</a:t>
            </a:r>
            <a:endParaRPr/>
          </a:p>
        </p:txBody>
      </p:sp>
      <p:pic>
        <p:nvPicPr>
          <p:cNvPr id="594" name="Google Shape;59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94044" y="3484857"/>
            <a:ext cx="3995911" cy="3995941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8"/>
          <p:cNvSpPr/>
          <p:nvPr/>
        </p:nvSpPr>
        <p:spPr>
          <a:xfrm>
            <a:off x="7836752" y="10858555"/>
            <a:ext cx="8160483" cy="151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Gill Sans"/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Kerry Bodine - Head of the Jury</a:t>
            </a:r>
            <a:br>
              <a:rPr b="0" i="0" lang="en-US" sz="4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</a:br>
            <a:r>
              <a:rPr b="0" i="0" lang="en-US" sz="4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Eloise Smith-Foster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9"/>
          <p:cNvSpPr/>
          <p:nvPr/>
        </p:nvSpPr>
        <p:spPr>
          <a:xfrm>
            <a:off x="5886537" y="10104314"/>
            <a:ext cx="12610926" cy="184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5600"/>
              <a:buFont typeface="Arial"/>
              <a:buNone/>
            </a:pPr>
            <a:r>
              <a:rPr b="0" i="0" lang="en-US" sz="56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over 30 nationalities represented</a:t>
            </a:r>
            <a:br>
              <a:rPr b="0" i="0" lang="en-US" sz="56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56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14 shortlisted projects</a:t>
            </a:r>
            <a:endParaRPr/>
          </a:p>
        </p:txBody>
      </p:sp>
      <p:grpSp>
        <p:nvGrpSpPr>
          <p:cNvPr id="601" name="Google Shape;601;p59"/>
          <p:cNvGrpSpPr/>
          <p:nvPr/>
        </p:nvGrpSpPr>
        <p:grpSpPr>
          <a:xfrm>
            <a:off x="5886537" y="1082730"/>
            <a:ext cx="12610927" cy="8408309"/>
            <a:chOff x="0" y="0"/>
            <a:chExt cx="12610925" cy="8408307"/>
          </a:xfrm>
        </p:grpSpPr>
        <p:pic>
          <p:nvPicPr>
            <p:cNvPr id="602" name="Google Shape;602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610925" cy="84083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2669" y="265694"/>
              <a:ext cx="5721205" cy="320141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0"/>
          <p:cNvSpPr/>
          <p:nvPr/>
        </p:nvSpPr>
        <p:spPr>
          <a:xfrm>
            <a:off x="5610080" y="8569691"/>
            <a:ext cx="13163840" cy="1249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Arial"/>
              <a:buNone/>
            </a:pPr>
            <a:r>
              <a:rPr b="0" baseline="30000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TRAINER ACCREDITATION</a:t>
            </a:r>
            <a:endParaRPr/>
          </a:p>
        </p:txBody>
      </p:sp>
      <p:pic>
        <p:nvPicPr>
          <p:cNvPr id="609" name="Google Shape;60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3853" y="2836959"/>
            <a:ext cx="4456293" cy="546821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0"/>
          <p:cNvSpPr/>
          <p:nvPr/>
        </p:nvSpPr>
        <p:spPr>
          <a:xfrm>
            <a:off x="7778849" y="10858555"/>
            <a:ext cx="8826302" cy="151447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Gill Sans"/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Birgit Mager - Head of Committee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Gill Sans"/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Cristine Lanzoni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1"/>
          <p:cNvSpPr/>
          <p:nvPr/>
        </p:nvSpPr>
        <p:spPr>
          <a:xfrm>
            <a:off x="6535903" y="9863627"/>
            <a:ext cx="10386417" cy="2079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An official accreditation initiative that will help establish a standard and ensure higher quality within the field</a:t>
            </a:r>
            <a:endParaRPr/>
          </a:p>
        </p:txBody>
      </p:sp>
      <p:pic>
        <p:nvPicPr>
          <p:cNvPr id="616" name="Google Shape;61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9323" y="2831806"/>
            <a:ext cx="9265354" cy="6827103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61"/>
          <p:cNvSpPr/>
          <p:nvPr/>
        </p:nvSpPr>
        <p:spPr>
          <a:xfrm>
            <a:off x="4532102" y="986299"/>
            <a:ext cx="15319797" cy="1402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0CA00"/>
              </a:buClr>
              <a:buSzPts val="8000"/>
              <a:buFont typeface="Arial"/>
              <a:buNone/>
            </a:pPr>
            <a:r>
              <a:rPr b="0" baseline="30000" i="0" lang="en-US" sz="8000" u="none" cap="none" strike="noStrike">
                <a:solidFill>
                  <a:srgbClr val="B0CA00"/>
                </a:solidFill>
                <a:latin typeface="Arial"/>
                <a:ea typeface="Arial"/>
                <a:cs typeface="Arial"/>
                <a:sym typeface="Arial"/>
              </a:rPr>
              <a:t>Become an SDN Accredited Service Design Trainer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2"/>
          <p:cNvSpPr/>
          <p:nvPr/>
        </p:nvSpPr>
        <p:spPr>
          <a:xfrm>
            <a:off x="5610080" y="8569691"/>
            <a:ext cx="13163840" cy="12573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Font typeface="Arial"/>
              <a:buNone/>
            </a:pPr>
            <a:r>
              <a:rPr b="0" baseline="30000" i="0" lang="en-US" sz="7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YOU ! </a:t>
            </a:r>
            <a:endParaRPr/>
          </a:p>
        </p:txBody>
      </p:sp>
      <p:pic>
        <p:nvPicPr>
          <p:cNvPr id="623" name="Google Shape;62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4057" y="2912189"/>
            <a:ext cx="5835885" cy="4784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03410" y="-23578"/>
            <a:ext cx="12213535" cy="12669007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63"/>
          <p:cNvSpPr/>
          <p:nvPr/>
        </p:nvSpPr>
        <p:spPr>
          <a:xfrm>
            <a:off x="-684134" y="6300344"/>
            <a:ext cx="11912532" cy="4103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5200"/>
              <a:buFont typeface="Arial"/>
              <a:buNone/>
            </a:pPr>
            <a:r>
              <a:rPr b="0" i="0" lang="en-US" sz="5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We welcome anyone who wants 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5200"/>
              <a:buFont typeface="Arial"/>
              <a:buNone/>
            </a:pPr>
            <a:r>
              <a:rPr b="0" i="0" lang="en-US" sz="5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to make a difference with 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5200"/>
              <a:buFont typeface="Arial"/>
              <a:buNone/>
            </a:pPr>
            <a:r>
              <a:rPr b="0" i="0" lang="en-US" sz="5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service design.</a:t>
            </a:r>
            <a:r>
              <a:rPr b="0" i="0" lang="en-US" sz="42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53585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0" name="Google Shape;630;p63"/>
          <p:cNvSpPr/>
          <p:nvPr/>
        </p:nvSpPr>
        <p:spPr>
          <a:xfrm>
            <a:off x="399599" y="2946055"/>
            <a:ext cx="10828799" cy="3683001"/>
          </a:xfrm>
          <a:prstGeom prst="rect">
            <a:avLst/>
          </a:prstGeom>
          <a:noFill/>
          <a:ln>
            <a:noFill/>
          </a:ln>
        </p:spPr>
        <p:txBody>
          <a:bodyPr anchorCtr="0" anchor="t" bIns="111725" lIns="111725" spcFirstLastPara="1" rIns="111725" wrap="square" tIns="111725">
            <a:noAutofit/>
          </a:bodyPr>
          <a:lstStyle/>
          <a:p>
            <a:pPr indent="0" lvl="0" marL="0" marR="0" rtl="0" algn="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BBDC05"/>
              </a:buClr>
              <a:buSzPts val="13200"/>
              <a:buFont typeface="Arial"/>
              <a:buNone/>
            </a:pPr>
            <a:r>
              <a:rPr b="0" baseline="30000" i="0" lang="en-US" sz="13200" u="none" cap="none" strike="noStrike">
                <a:solidFill>
                  <a:srgbClr val="BBDC05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baseline="30000" i="0" lang="en-US" sz="13200" u="none" cap="none" strike="noStrike">
                <a:solidFill>
                  <a:srgbClr val="BBDC00"/>
                </a:solidFill>
                <a:latin typeface="Arial"/>
                <a:ea typeface="Arial"/>
                <a:cs typeface="Arial"/>
                <a:sym typeface="Arial"/>
              </a:rPr>
              <a:t>ctively engage!</a:t>
            </a:r>
            <a:endParaRPr/>
          </a:p>
        </p:txBody>
      </p:sp>
      <p:sp>
        <p:nvSpPr>
          <p:cNvPr id="631" name="Google Shape;631;p63"/>
          <p:cNvSpPr/>
          <p:nvPr/>
        </p:nvSpPr>
        <p:spPr>
          <a:xfrm>
            <a:off x="-349534" y="12642422"/>
            <a:ext cx="24901600" cy="10984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2" name="Google Shape;632;p63"/>
          <p:cNvSpPr/>
          <p:nvPr/>
        </p:nvSpPr>
        <p:spPr>
          <a:xfrm>
            <a:off x="12217993" y="-465045"/>
            <a:ext cx="12184002" cy="13114214"/>
          </a:xfrm>
          <a:prstGeom prst="rect">
            <a:avLst/>
          </a:prstGeom>
          <a:solidFill>
            <a:srgbClr val="666666">
              <a:alpha val="5490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3" name="Google Shape;633;p63"/>
          <p:cNvSpPr/>
          <p:nvPr/>
        </p:nvSpPr>
        <p:spPr>
          <a:xfrm>
            <a:off x="16405600" y="4390200"/>
            <a:ext cx="4112001" cy="4112001"/>
          </a:xfrm>
          <a:prstGeom prst="ellipse">
            <a:avLst/>
          </a:prstGeom>
          <a:solidFill>
            <a:srgbClr val="BBDC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4" name="Google Shape;634;p63"/>
          <p:cNvSpPr/>
          <p:nvPr/>
        </p:nvSpPr>
        <p:spPr>
          <a:xfrm>
            <a:off x="136155" y="12759821"/>
            <a:ext cx="6106401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pic>
        <p:nvPicPr>
          <p:cNvPr id="635" name="Google Shape;635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27595" y="5516578"/>
            <a:ext cx="2268010" cy="1859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49945" y="12728700"/>
            <a:ext cx="2284630" cy="926202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3"/>
          <p:cNvSpPr/>
          <p:nvPr/>
        </p:nvSpPr>
        <p:spPr>
          <a:xfrm>
            <a:off x="19184723" y="12739072"/>
            <a:ext cx="6106401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www.service-design-network.org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"/>
            <a:ext cx="24384001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64"/>
          <p:cNvSpPr/>
          <p:nvPr/>
        </p:nvSpPr>
        <p:spPr>
          <a:xfrm>
            <a:off x="-273134" y="-303015"/>
            <a:ext cx="24748801" cy="13276802"/>
          </a:xfrm>
          <a:prstGeom prst="rect">
            <a:avLst/>
          </a:prstGeom>
          <a:solidFill>
            <a:srgbClr val="666666">
              <a:alpha val="5490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4" name="Google Shape;644;p64"/>
          <p:cNvSpPr/>
          <p:nvPr/>
        </p:nvSpPr>
        <p:spPr>
          <a:xfrm>
            <a:off x="-349534" y="12631132"/>
            <a:ext cx="24901600" cy="10984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5" name="Google Shape;645;p64"/>
          <p:cNvSpPr/>
          <p:nvPr/>
        </p:nvSpPr>
        <p:spPr>
          <a:xfrm>
            <a:off x="136155" y="12748531"/>
            <a:ext cx="6106401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pic>
        <p:nvPicPr>
          <p:cNvPr id="646" name="Google Shape;646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0957" y="4416879"/>
            <a:ext cx="12042253" cy="488199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64"/>
          <p:cNvSpPr/>
          <p:nvPr/>
        </p:nvSpPr>
        <p:spPr>
          <a:xfrm>
            <a:off x="19184723" y="12739072"/>
            <a:ext cx="6106401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www.service-design-network.org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289" y="-361245"/>
            <a:ext cx="26509077" cy="1491782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/>
          <p:nvPr/>
        </p:nvSpPr>
        <p:spPr>
          <a:xfrm>
            <a:off x="-273134" y="-630979"/>
            <a:ext cx="24748801" cy="13276802"/>
          </a:xfrm>
          <a:prstGeom prst="rect">
            <a:avLst/>
          </a:prstGeom>
          <a:solidFill>
            <a:srgbClr val="666666">
              <a:alpha val="5490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5" name="Google Shape;115;p22"/>
          <p:cNvSpPr/>
          <p:nvPr/>
        </p:nvSpPr>
        <p:spPr>
          <a:xfrm>
            <a:off x="-349534" y="12631132"/>
            <a:ext cx="24901600" cy="10984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22"/>
          <p:cNvSpPr/>
          <p:nvPr/>
        </p:nvSpPr>
        <p:spPr>
          <a:xfrm>
            <a:off x="7770533" y="2238466"/>
            <a:ext cx="8988001" cy="8988001"/>
          </a:xfrm>
          <a:prstGeom prst="ellipse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7" name="Google Shape;117;p22"/>
          <p:cNvSpPr/>
          <p:nvPr/>
        </p:nvSpPr>
        <p:spPr>
          <a:xfrm>
            <a:off x="14129131" y="2560399"/>
            <a:ext cx="338401" cy="338401"/>
          </a:xfrm>
          <a:prstGeom prst="ellipse">
            <a:avLst/>
          </a:prstGeom>
          <a:solidFill>
            <a:srgbClr val="8B69A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18" name="Google Shape;118;p22"/>
          <p:cNvGrpSpPr/>
          <p:nvPr/>
        </p:nvGrpSpPr>
        <p:grpSpPr>
          <a:xfrm>
            <a:off x="8677733" y="3120533"/>
            <a:ext cx="7173602" cy="7173602"/>
            <a:chOff x="0" y="0"/>
            <a:chExt cx="7173601" cy="7173601"/>
          </a:xfrm>
        </p:grpSpPr>
        <p:sp>
          <p:nvSpPr>
            <p:cNvPr id="119" name="Google Shape;119;p22"/>
            <p:cNvSpPr/>
            <p:nvPr/>
          </p:nvSpPr>
          <p:spPr>
            <a:xfrm>
              <a:off x="0" y="0"/>
              <a:ext cx="7173601" cy="7173601"/>
            </a:xfrm>
            <a:prstGeom prst="ellipse">
              <a:avLst/>
            </a:prstGeom>
            <a:solidFill>
              <a:srgbClr val="8B69A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800"/>
                <a:buFont typeface="Arial"/>
                <a:buNone/>
              </a:pPr>
              <a:r>
                <a:t/>
              </a:r>
              <a:endParaRPr b="0" i="0" sz="5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0" name="Google Shape;120;p22"/>
            <p:cNvSpPr/>
            <p:nvPr/>
          </p:nvSpPr>
          <p:spPr>
            <a:xfrm>
              <a:off x="902426" y="1945999"/>
              <a:ext cx="5368748" cy="3281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775" lIns="243775" spcFirstLastPara="1" rIns="243775" wrap="square" tIns="243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200"/>
                <a:buFont typeface="Helvetica Neue"/>
                <a:buNone/>
              </a:pPr>
              <a:r>
                <a:rPr b="1" i="0" lang="en-US" sz="9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What do we do?</a:t>
              </a:r>
              <a:endParaRPr/>
            </a:p>
          </p:txBody>
        </p:sp>
      </p:grpSp>
      <p:sp>
        <p:nvSpPr>
          <p:cNvPr id="121" name="Google Shape;121;p22"/>
          <p:cNvSpPr/>
          <p:nvPr/>
        </p:nvSpPr>
        <p:spPr>
          <a:xfrm>
            <a:off x="136155" y="12748531"/>
            <a:ext cx="6106401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49945" y="12717411"/>
            <a:ext cx="2284630" cy="92620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19184723" y="12739072"/>
            <a:ext cx="6106401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www.service-design-network.org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/>
          <p:nvPr/>
        </p:nvSpPr>
        <p:spPr>
          <a:xfrm>
            <a:off x="3282365" y="386907"/>
            <a:ext cx="18336871" cy="6202935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53585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We connect you with like-minded, passionate service designers from companies, agencies and academia. We equip you to create better services and raise awareness about service design.</a:t>
            </a:r>
            <a:endParaRPr b="0" i="0" sz="4200" u="none" cap="none" strike="noStrike">
              <a:solidFill>
                <a:srgbClr val="53585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53585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9" name="Google Shape;129;p23"/>
          <p:cNvSpPr/>
          <p:nvPr/>
        </p:nvSpPr>
        <p:spPr>
          <a:xfrm>
            <a:off x="9794401" y="9566534"/>
            <a:ext cx="5312798" cy="139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505050"/>
                </a:solidFill>
              </a:rPr>
              <a:t>43</a:t>
            </a:r>
            <a:r>
              <a:rPr b="0" i="0" lang="en-US" sz="40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international chapters</a:t>
            </a:r>
            <a:endParaRPr/>
          </a:p>
        </p:txBody>
      </p:sp>
      <p:sp>
        <p:nvSpPr>
          <p:cNvPr id="130" name="Google Shape;130;p23"/>
          <p:cNvSpPr/>
          <p:nvPr/>
        </p:nvSpPr>
        <p:spPr>
          <a:xfrm>
            <a:off x="2349082" y="9566534"/>
            <a:ext cx="5312799" cy="139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Volunteer-led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organisation</a:t>
            </a:r>
            <a:endParaRPr/>
          </a:p>
        </p:txBody>
      </p:sp>
      <p:sp>
        <p:nvSpPr>
          <p:cNvPr id="131" name="Google Shape;131;p23"/>
          <p:cNvSpPr/>
          <p:nvPr/>
        </p:nvSpPr>
        <p:spPr>
          <a:xfrm>
            <a:off x="17016655" y="9566534"/>
            <a:ext cx="5312799" cy="139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A community with over 10 years of expertise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5676" y="7063808"/>
            <a:ext cx="2030249" cy="20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09644" y="7115300"/>
            <a:ext cx="2476701" cy="203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6359" y="7015448"/>
            <a:ext cx="1818245" cy="2127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/>
          <p:nvPr/>
        </p:nvSpPr>
        <p:spPr>
          <a:xfrm>
            <a:off x="675370" y="9189824"/>
            <a:ext cx="6942401" cy="1461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Raise awareness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&amp; grow service design</a:t>
            </a:r>
            <a:endParaRPr/>
          </a:p>
        </p:txBody>
      </p:sp>
      <p:sp>
        <p:nvSpPr>
          <p:cNvPr id="140" name="Google Shape;140;p24"/>
          <p:cNvSpPr/>
          <p:nvPr/>
        </p:nvSpPr>
        <p:spPr>
          <a:xfrm>
            <a:off x="9480956" y="4486090"/>
            <a:ext cx="5312799" cy="1461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Create relevant content</a:t>
            </a:r>
            <a:endParaRPr/>
          </a:p>
        </p:txBody>
      </p:sp>
      <p:sp>
        <p:nvSpPr>
          <p:cNvPr id="141" name="Google Shape;141;p24"/>
          <p:cNvSpPr/>
          <p:nvPr/>
        </p:nvSpPr>
        <p:spPr>
          <a:xfrm>
            <a:off x="16061805" y="4486090"/>
            <a:ext cx="7184801" cy="1461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Recognise &amp; celebrate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best practice</a:t>
            </a:r>
            <a:endParaRPr/>
          </a:p>
        </p:txBody>
      </p:sp>
      <p:sp>
        <p:nvSpPr>
          <p:cNvPr id="142" name="Google Shape;142;p24"/>
          <p:cNvSpPr/>
          <p:nvPr/>
        </p:nvSpPr>
        <p:spPr>
          <a:xfrm>
            <a:off x="15599805" y="9189824"/>
            <a:ext cx="8108802" cy="1461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Enrich the local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SD community</a:t>
            </a:r>
            <a:endParaRPr/>
          </a:p>
        </p:txBody>
      </p:sp>
      <p:sp>
        <p:nvSpPr>
          <p:cNvPr id="143" name="Google Shape;143;p24"/>
          <p:cNvSpPr/>
          <p:nvPr/>
        </p:nvSpPr>
        <p:spPr>
          <a:xfrm>
            <a:off x="8544957" y="9189757"/>
            <a:ext cx="7184801" cy="1461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Connect the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international community</a:t>
            </a:r>
            <a:endParaRPr/>
          </a:p>
        </p:txBody>
      </p:sp>
      <p:sp>
        <p:nvSpPr>
          <p:cNvPr id="144" name="Google Shape;144;p24"/>
          <p:cNvSpPr/>
          <p:nvPr/>
        </p:nvSpPr>
        <p:spPr>
          <a:xfrm>
            <a:off x="675370" y="4486090"/>
            <a:ext cx="6942401" cy="1461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4200"/>
              <a:buFont typeface="Arial"/>
              <a:buNone/>
            </a:pPr>
            <a:r>
              <a:rPr b="0" i="0" lang="en-US" sz="42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Facilitate knowledge exchange</a:t>
            </a:r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-313445" y="12634757"/>
            <a:ext cx="24901600" cy="10984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136155" y="12748531"/>
            <a:ext cx="6106401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59430" y="2264181"/>
            <a:ext cx="1789893" cy="171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2926" y="2338708"/>
            <a:ext cx="2125075" cy="171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5497" y="2232002"/>
            <a:ext cx="1841621" cy="1924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37776" y="7063003"/>
            <a:ext cx="1817588" cy="1958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336369" y="7147377"/>
            <a:ext cx="1711262" cy="171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591666" y="7170974"/>
            <a:ext cx="2125075" cy="174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049945" y="12717411"/>
            <a:ext cx="2284630" cy="92620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/>
          <p:nvPr/>
        </p:nvSpPr>
        <p:spPr>
          <a:xfrm>
            <a:off x="19184723" y="12739072"/>
            <a:ext cx="6106401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www.service-design-network.org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>
            <a:off x="11959334" y="1075894"/>
            <a:ext cx="8820001" cy="8820001"/>
          </a:xfrm>
          <a:prstGeom prst="ellipse">
            <a:avLst/>
          </a:prstGeom>
          <a:noFill/>
          <a:ln cap="flat" cmpd="sng" w="2540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" name="Google Shape;160;p25"/>
          <p:cNvSpPr/>
          <p:nvPr/>
        </p:nvSpPr>
        <p:spPr>
          <a:xfrm>
            <a:off x="18374580" y="6544149"/>
            <a:ext cx="3117054" cy="274340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1" name="Google Shape;161;p25"/>
          <p:cNvSpPr/>
          <p:nvPr/>
        </p:nvSpPr>
        <p:spPr>
          <a:xfrm>
            <a:off x="15389200" y="8743225"/>
            <a:ext cx="1979201" cy="19792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11265975" y="6580440"/>
            <a:ext cx="1979201" cy="19792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3" name="Google Shape;163;p25"/>
          <p:cNvSpPr/>
          <p:nvPr/>
        </p:nvSpPr>
        <p:spPr>
          <a:xfrm>
            <a:off x="15389200" y="120926"/>
            <a:ext cx="1979201" cy="19792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10358323" y="2017459"/>
            <a:ext cx="2986544" cy="278715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19412731" y="2015035"/>
            <a:ext cx="2792002" cy="2792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18701055" y="8145550"/>
            <a:ext cx="3576812" cy="139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Your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profile on SDN site</a:t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8741123" y="3746705"/>
            <a:ext cx="3576812" cy="990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Participate in exclusive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Members Events</a:t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0842751" y="7892119"/>
            <a:ext cx="2792001" cy="139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Touchpoint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Journal</a:t>
            </a:r>
            <a:endParaRPr/>
          </a:p>
        </p:txBody>
      </p:sp>
      <p:sp>
        <p:nvSpPr>
          <p:cNvPr id="169" name="Google Shape;169;p25"/>
          <p:cNvSpPr/>
          <p:nvPr/>
        </p:nvSpPr>
        <p:spPr>
          <a:xfrm>
            <a:off x="14467603" y="1806900"/>
            <a:ext cx="3822401" cy="990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en-US" sz="26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onference &amp; events discounts</a:t>
            </a:r>
            <a:endParaRPr/>
          </a:p>
        </p:txBody>
      </p:sp>
      <p:sp>
        <p:nvSpPr>
          <p:cNvPr id="170" name="Google Shape;170;p25"/>
          <p:cNvSpPr/>
          <p:nvPr/>
        </p:nvSpPr>
        <p:spPr>
          <a:xfrm>
            <a:off x="14176805" y="10522177"/>
            <a:ext cx="4404001" cy="1397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Podcasts &amp;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community knowledge</a:t>
            </a:r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10759875" y="3746705"/>
            <a:ext cx="2792001" cy="990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Case study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library</a:t>
            </a:r>
            <a:endParaRPr/>
          </a:p>
        </p:txBody>
      </p:sp>
      <p:sp>
        <p:nvSpPr>
          <p:cNvPr id="172" name="Google Shape;172;p25"/>
          <p:cNvSpPr/>
          <p:nvPr/>
        </p:nvSpPr>
        <p:spPr>
          <a:xfrm>
            <a:off x="-517600" y="12513731"/>
            <a:ext cx="24901600" cy="10984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" name="Google Shape;173;p25"/>
          <p:cNvSpPr/>
          <p:nvPr/>
        </p:nvSpPr>
        <p:spPr>
          <a:xfrm>
            <a:off x="136155" y="12748531"/>
            <a:ext cx="6106401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14313334" y="3525248"/>
            <a:ext cx="4112001" cy="4112001"/>
          </a:xfrm>
          <a:prstGeom prst="ellipse">
            <a:avLst/>
          </a:prstGeom>
          <a:solidFill>
            <a:srgbClr val="BBDC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5330" y="4651626"/>
            <a:ext cx="2268009" cy="1859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8308" y="2287856"/>
            <a:ext cx="1457860" cy="139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64195" y="497613"/>
            <a:ext cx="1635677" cy="1225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832256" y="2466283"/>
            <a:ext cx="1175810" cy="1111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869173" y="6693961"/>
            <a:ext cx="1240577" cy="134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666613" y="9009412"/>
            <a:ext cx="1423460" cy="153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573594" y="6781348"/>
            <a:ext cx="1363962" cy="109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049945" y="12717411"/>
            <a:ext cx="2284630" cy="92620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/>
          <p:nvPr/>
        </p:nvSpPr>
        <p:spPr>
          <a:xfrm>
            <a:off x="1737683" y="2451352"/>
            <a:ext cx="10713266" cy="7137401"/>
          </a:xfrm>
          <a:prstGeom prst="rect">
            <a:avLst/>
          </a:prstGeom>
          <a:noFill/>
          <a:ln>
            <a:noFill/>
          </a:ln>
        </p:spPr>
        <p:txBody>
          <a:bodyPr anchorCtr="0" anchor="t" bIns="111725" lIns="111725" spcFirstLastPara="1" rIns="111725" wrap="square" tIns="1117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66B9E"/>
              </a:buClr>
              <a:buSzPts val="13200"/>
              <a:buFont typeface="Arial"/>
              <a:buNone/>
            </a:pPr>
            <a:r>
              <a:rPr b="0" baseline="30000" i="0" lang="en-US" sz="13200" u="none" cap="none" strike="noStrike">
                <a:solidFill>
                  <a:srgbClr val="866B9E"/>
                </a:solidFill>
                <a:latin typeface="Arial"/>
                <a:ea typeface="Arial"/>
                <a:cs typeface="Arial"/>
                <a:sym typeface="Arial"/>
              </a:rPr>
              <a:t>MEMBER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66B9E"/>
              </a:buClr>
              <a:buSzPts val="13200"/>
              <a:buFont typeface="Arial"/>
              <a:buNone/>
            </a:pPr>
            <a:r>
              <a:rPr b="0" baseline="30000" i="0" lang="en-US" sz="13200" u="none" cap="none" strike="noStrike">
                <a:solidFill>
                  <a:srgbClr val="866B9E"/>
                </a:solidFill>
                <a:latin typeface="Arial"/>
                <a:ea typeface="Arial"/>
                <a:cs typeface="Arial"/>
                <a:sym typeface="Arial"/>
              </a:rPr>
              <a:t>EXCLUSIVE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66B9E"/>
              </a:buClr>
              <a:buSzPts val="13200"/>
              <a:buFont typeface="Arial"/>
              <a:buNone/>
            </a:pPr>
            <a:r>
              <a:rPr b="0" baseline="30000" i="0" lang="en-US" sz="13200" u="none" cap="none" strike="noStrike">
                <a:solidFill>
                  <a:srgbClr val="866B9E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endParaRPr/>
          </a:p>
        </p:txBody>
      </p:sp>
      <p:sp>
        <p:nvSpPr>
          <p:cNvPr id="184" name="Google Shape;184;p25"/>
          <p:cNvSpPr/>
          <p:nvPr/>
        </p:nvSpPr>
        <p:spPr>
          <a:xfrm>
            <a:off x="19184723" y="12739072"/>
            <a:ext cx="6106401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www.service-design-network.org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91" y="-1794934"/>
            <a:ext cx="24387981" cy="1626063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/>
          <p:nvPr/>
        </p:nvSpPr>
        <p:spPr>
          <a:xfrm>
            <a:off x="-273134" y="-303015"/>
            <a:ext cx="24748801" cy="13276802"/>
          </a:xfrm>
          <a:prstGeom prst="rect">
            <a:avLst/>
          </a:prstGeom>
          <a:solidFill>
            <a:srgbClr val="666666">
              <a:alpha val="5490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1" name="Google Shape;191;p26"/>
          <p:cNvSpPr/>
          <p:nvPr/>
        </p:nvSpPr>
        <p:spPr>
          <a:xfrm>
            <a:off x="-349534" y="12631132"/>
            <a:ext cx="24901600" cy="10984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2" name="Google Shape;192;p26"/>
          <p:cNvSpPr/>
          <p:nvPr/>
        </p:nvSpPr>
        <p:spPr>
          <a:xfrm>
            <a:off x="7770533" y="2238466"/>
            <a:ext cx="8988001" cy="8988001"/>
          </a:xfrm>
          <a:prstGeom prst="ellipse">
            <a:avLst/>
          </a:prstGeom>
          <a:noFill/>
          <a:ln cap="flat" cmpd="sng" w="254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3" name="Google Shape;193;p26"/>
          <p:cNvSpPr/>
          <p:nvPr/>
        </p:nvSpPr>
        <p:spPr>
          <a:xfrm>
            <a:off x="14094533" y="2543133"/>
            <a:ext cx="338401" cy="338401"/>
          </a:xfrm>
          <a:prstGeom prst="ellipse">
            <a:avLst/>
          </a:prstGeom>
          <a:solidFill>
            <a:srgbClr val="BBDC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</a:pPr>
            <a:r>
              <a:t/>
            </a:r>
            <a:endParaRPr b="0" i="0" sz="5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94" name="Google Shape;194;p26"/>
          <p:cNvGrpSpPr/>
          <p:nvPr/>
        </p:nvGrpSpPr>
        <p:grpSpPr>
          <a:xfrm>
            <a:off x="8677733" y="3120533"/>
            <a:ext cx="7173602" cy="7173602"/>
            <a:chOff x="0" y="0"/>
            <a:chExt cx="7173601" cy="7173601"/>
          </a:xfrm>
        </p:grpSpPr>
        <p:sp>
          <p:nvSpPr>
            <p:cNvPr id="195" name="Google Shape;195;p26"/>
            <p:cNvSpPr/>
            <p:nvPr/>
          </p:nvSpPr>
          <p:spPr>
            <a:xfrm>
              <a:off x="0" y="0"/>
              <a:ext cx="7173601" cy="7173601"/>
            </a:xfrm>
            <a:prstGeom prst="ellipse">
              <a:avLst/>
            </a:prstGeom>
            <a:solidFill>
              <a:srgbClr val="BBDC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800"/>
                <a:buFont typeface="Arial"/>
                <a:buNone/>
              </a:pPr>
              <a:r>
                <a:t/>
              </a:r>
              <a:endParaRPr b="0" i="0" sz="5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1050549" y="1945999"/>
              <a:ext cx="5072502" cy="3281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775" lIns="243775" spcFirstLastPara="1" rIns="243775" wrap="square" tIns="243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9200"/>
                <a:buFont typeface="Arial"/>
                <a:buNone/>
              </a:pPr>
              <a:r>
                <a:rPr b="0" i="0" lang="en-US" sz="9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Who are we?</a:t>
              </a:r>
              <a:endParaRPr/>
            </a:p>
          </p:txBody>
        </p:sp>
      </p:grpSp>
      <p:sp>
        <p:nvSpPr>
          <p:cNvPr id="197" name="Google Shape;197;p26"/>
          <p:cNvSpPr/>
          <p:nvPr/>
        </p:nvSpPr>
        <p:spPr>
          <a:xfrm>
            <a:off x="136155" y="12748531"/>
            <a:ext cx="6106401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pic>
        <p:nvPicPr>
          <p:cNvPr id="198" name="Google Shape;19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49945" y="12717411"/>
            <a:ext cx="2284630" cy="92620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/>
          <p:nvPr/>
        </p:nvSpPr>
        <p:spPr>
          <a:xfrm>
            <a:off x="19184723" y="12739072"/>
            <a:ext cx="6106401" cy="86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75" lIns="243775" spcFirstLastPara="1" rIns="243775" wrap="square" tIns="243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www.service-design-network.org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